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9" r:id="rId2"/>
    <p:sldMasterId id="2147483747" r:id="rId3"/>
  </p:sldMasterIdLst>
  <p:notesMasterIdLst>
    <p:notesMasterId r:id="rId54"/>
  </p:notesMasterIdLst>
  <p:sldIdLst>
    <p:sldId id="256" r:id="rId4"/>
    <p:sldId id="372" r:id="rId5"/>
    <p:sldId id="368" r:id="rId6"/>
    <p:sldId id="317" r:id="rId7"/>
    <p:sldId id="257" r:id="rId8"/>
    <p:sldId id="258" r:id="rId9"/>
    <p:sldId id="316" r:id="rId10"/>
    <p:sldId id="364" r:id="rId11"/>
    <p:sldId id="347" r:id="rId12"/>
    <p:sldId id="348" r:id="rId13"/>
    <p:sldId id="318" r:id="rId14"/>
    <p:sldId id="319" r:id="rId15"/>
    <p:sldId id="320" r:id="rId16"/>
    <p:sldId id="324" r:id="rId17"/>
    <p:sldId id="337" r:id="rId18"/>
    <p:sldId id="338" r:id="rId19"/>
    <p:sldId id="339" r:id="rId20"/>
    <p:sldId id="340" r:id="rId21"/>
    <p:sldId id="346" r:id="rId22"/>
    <p:sldId id="349" r:id="rId23"/>
    <p:sldId id="342" r:id="rId24"/>
    <p:sldId id="343" r:id="rId25"/>
    <p:sldId id="366" r:id="rId26"/>
    <p:sldId id="322" r:id="rId27"/>
    <p:sldId id="306" r:id="rId28"/>
    <p:sldId id="326" r:id="rId29"/>
    <p:sldId id="261" r:id="rId30"/>
    <p:sldId id="350" r:id="rId31"/>
    <p:sldId id="264" r:id="rId32"/>
    <p:sldId id="265" r:id="rId33"/>
    <p:sldId id="266" r:id="rId34"/>
    <p:sldId id="267" r:id="rId35"/>
    <p:sldId id="268" r:id="rId36"/>
    <p:sldId id="351" r:id="rId37"/>
    <p:sldId id="352" r:id="rId38"/>
    <p:sldId id="327" r:id="rId39"/>
    <p:sldId id="353" r:id="rId40"/>
    <p:sldId id="354" r:id="rId41"/>
    <p:sldId id="355" r:id="rId42"/>
    <p:sldId id="356" r:id="rId43"/>
    <p:sldId id="357" r:id="rId44"/>
    <p:sldId id="358" r:id="rId45"/>
    <p:sldId id="359" r:id="rId46"/>
    <p:sldId id="360" r:id="rId47"/>
    <p:sldId id="362" r:id="rId48"/>
    <p:sldId id="363" r:id="rId49"/>
    <p:sldId id="374" r:id="rId50"/>
    <p:sldId id="375" r:id="rId51"/>
    <p:sldId id="276" r:id="rId52"/>
    <p:sldId id="291" r:id="rId5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3333" autoAdjust="0"/>
  </p:normalViewPr>
  <p:slideViewPr>
    <p:cSldViewPr snapToGrid="0">
      <p:cViewPr varScale="1">
        <p:scale>
          <a:sx n="39" d="100"/>
          <a:sy n="39" d="100"/>
        </p:scale>
        <p:origin x="103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DAE05-18DE-48D3-8155-C875E8357180}" type="datetimeFigureOut">
              <a:rPr lang="hr-HR" smtClean="0"/>
              <a:pPr/>
              <a:t>11.5.2015.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F7BA2-684F-4CCF-91C8-D219B9283C2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6547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4388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poglavlju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 </a:t>
            </a:r>
            <a:r>
              <a:rPr lang="en-GB" dirty="0" err="1" smtClean="0"/>
              <a:t>koje</a:t>
            </a:r>
            <a:r>
              <a:rPr lang="en-GB" dirty="0" smtClean="0"/>
              <a:t> se </a:t>
            </a:r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vrste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razine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prije</a:t>
            </a:r>
            <a:r>
              <a:rPr lang="en-GB" dirty="0" smtClean="0"/>
              <a:t> </a:t>
            </a:r>
            <a:r>
              <a:rPr lang="en-GB" dirty="0" err="1" smtClean="0"/>
              <a:t>visokoškolskog</a:t>
            </a:r>
            <a:r>
              <a:rPr lang="en-GB" dirty="0" smtClean="0"/>
              <a:t>, </a:t>
            </a:r>
            <a:r>
              <a:rPr lang="en-GB" dirty="0" err="1" smtClean="0"/>
              <a:t>prepoznato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usmjeravati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sustava</a:t>
            </a:r>
            <a:r>
              <a:rPr lang="en-GB" baseline="0" dirty="0" smtClean="0"/>
              <a:t> RH. </a:t>
            </a:r>
            <a:r>
              <a:rPr lang="en-GB" baseline="0" dirty="0" err="1" smtClean="0"/>
              <a:t>Drugi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provesti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cjelovitu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Ciljevi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usmjereni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dionike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0362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</a:t>
            </a:r>
            <a:r>
              <a:rPr lang="en-GB" dirty="0" smtClean="0"/>
              <a:t> </a:t>
            </a:r>
            <a:r>
              <a:rPr lang="en-GB" dirty="0" err="1" smtClean="0"/>
              <a:t>spomenu</a:t>
            </a:r>
            <a:r>
              <a:rPr lang="en-GB" dirty="0" smtClean="0"/>
              <a:t> </a:t>
            </a:r>
            <a:r>
              <a:rPr lang="en-GB" dirty="0" err="1" smtClean="0"/>
              <a:t>pojma</a:t>
            </a:r>
            <a:r>
              <a:rPr lang="en-GB" dirty="0" smtClean="0"/>
              <a:t> </a:t>
            </a:r>
            <a:r>
              <a:rPr lang="en-GB" dirty="0" err="1" smtClean="0"/>
              <a:t>reforma</a:t>
            </a:r>
            <a:r>
              <a:rPr lang="en-GB" dirty="0" smtClean="0"/>
              <a:t>,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negativne</a:t>
            </a:r>
            <a:r>
              <a:rPr lang="en-GB" dirty="0" smtClean="0"/>
              <a:t> </a:t>
            </a:r>
            <a:r>
              <a:rPr lang="en-GB" dirty="0" err="1" smtClean="0"/>
              <a:t>reakcije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česti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komentar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odnosi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takve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reakcije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utemeljene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3269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slajdu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70649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 </a:t>
            </a:r>
            <a:r>
              <a:rPr lang="en-GB" dirty="0" err="1" smtClean="0"/>
              <a:t>broju</a:t>
            </a:r>
            <a:r>
              <a:rPr lang="en-GB" dirty="0" smtClean="0"/>
              <a:t> </a:t>
            </a:r>
            <a:r>
              <a:rPr lang="en-GB" dirty="0" err="1" smtClean="0"/>
              <a:t>izdvojenih</a:t>
            </a:r>
            <a:r>
              <a:rPr lang="en-GB" dirty="0" smtClean="0"/>
              <a:t> </a:t>
            </a:r>
            <a:r>
              <a:rPr lang="en-GB" dirty="0" err="1" smtClean="0"/>
              <a:t>godina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slajdovima</a:t>
            </a:r>
            <a:r>
              <a:rPr lang="en-GB" dirty="0" smtClean="0"/>
              <a:t> </a:t>
            </a:r>
            <a:r>
              <a:rPr lang="en-GB" dirty="0" err="1" smtClean="0"/>
              <a:t>možemo</a:t>
            </a:r>
            <a:r>
              <a:rPr lang="en-GB" dirty="0" smtClean="0"/>
              <a:t> </a:t>
            </a:r>
            <a:r>
              <a:rPr lang="en-GB" dirty="0" err="1" smtClean="0"/>
              <a:t>zaključiti</a:t>
            </a:r>
            <a:r>
              <a:rPr lang="en-GB" baseline="0" dirty="0" smtClean="0"/>
              <a:t> da je </a:t>
            </a:r>
            <a:r>
              <a:rPr lang="en-GB" baseline="0" dirty="0" err="1" smtClean="0"/>
              <a:t>bilo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mnogo</a:t>
            </a:r>
            <a:r>
              <a:rPr lang="en-GB" baseline="0" dirty="0" smtClean="0"/>
              <a:t> </a:t>
            </a:r>
            <a:r>
              <a:rPr lang="en-GB" dirty="0" err="1" smtClean="0"/>
              <a:t>intervencija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, no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one </a:t>
            </a:r>
            <a:r>
              <a:rPr lang="en-GB" baseline="0" dirty="0" err="1" smtClean="0"/>
              <a:t>imaju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zajedničko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obilježje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odnosile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 Ni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pokušaj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sustava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obuhvatio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to,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prvenstveno</a:t>
            </a:r>
            <a:r>
              <a:rPr lang="en-GB" baseline="0" dirty="0" smtClean="0"/>
              <a:t> bile </a:t>
            </a:r>
            <a:r>
              <a:rPr lang="en-GB" baseline="0" dirty="0" err="1" smtClean="0"/>
              <a:t>usmjerene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manjim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plan. </a:t>
            </a:r>
            <a:r>
              <a:rPr lang="en-GB" baseline="0" dirty="0" err="1" smtClean="0"/>
              <a:t>Pogledamo</a:t>
            </a:r>
            <a:r>
              <a:rPr lang="en-GB" baseline="0" dirty="0" smtClean="0"/>
              <a:t> li s </a:t>
            </a:r>
            <a:r>
              <a:rPr lang="en-GB" baseline="0" dirty="0" err="1" smtClean="0"/>
              <a:t>aspekta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vremena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kojemu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radimo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doneseni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škole</a:t>
            </a:r>
            <a:r>
              <a:rPr lang="en-GB" baseline="0" dirty="0" smtClean="0"/>
              <a:t>, 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kakva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njihova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povezanost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nastavnim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je 10 </a:t>
            </a:r>
            <a:r>
              <a:rPr lang="en-GB" baseline="0" dirty="0" err="1" smtClean="0"/>
              <a:t>godina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mlađi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otvara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relevanti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poučavaju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usustavljeni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779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Već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ovih</a:t>
            </a:r>
            <a:r>
              <a:rPr lang="en-GB" dirty="0" smtClean="0"/>
              <a:t> </a:t>
            </a:r>
            <a:r>
              <a:rPr lang="en-GB" dirty="0" err="1" smtClean="0"/>
              <a:t>nekoliko</a:t>
            </a:r>
            <a:r>
              <a:rPr lang="en-GB" dirty="0" smtClean="0"/>
              <a:t> </a:t>
            </a:r>
            <a:r>
              <a:rPr lang="en-GB" dirty="0" err="1" smtClean="0"/>
              <a:t>uvodnih</a:t>
            </a:r>
            <a:r>
              <a:rPr lang="en-GB" dirty="0" smtClean="0"/>
              <a:t> </a:t>
            </a:r>
            <a:r>
              <a:rPr lang="en-GB" dirty="0" err="1" smtClean="0"/>
              <a:t>napomena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0578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Dodamo</a:t>
            </a:r>
            <a:r>
              <a:rPr lang="en-GB" dirty="0" smtClean="0"/>
              <a:t> li </a:t>
            </a:r>
            <a:r>
              <a:rPr lang="en-GB" dirty="0" err="1" smtClean="0"/>
              <a:t>navedenome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međunarodnih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ispitivanja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npr</a:t>
            </a:r>
            <a:r>
              <a:rPr lang="en-GB" baseline="0" dirty="0" smtClean="0"/>
              <a:t>. u </a:t>
            </a:r>
            <a:r>
              <a:rPr lang="en-GB" baseline="0" dirty="0" err="1" smtClean="0"/>
              <a:t>područjima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pokazuju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zaostajanje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naših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Detaljno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izvješće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rezultatima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našim</a:t>
            </a:r>
            <a:r>
              <a:rPr lang="en-GB" baseline="0" dirty="0" smtClean="0"/>
              <a:t> 15-godišnjaka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vršnjaka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još</a:t>
            </a:r>
            <a:r>
              <a:rPr lang="en-GB" baseline="0" dirty="0" smtClean="0"/>
              <a:t> 64 </a:t>
            </a:r>
            <a:r>
              <a:rPr lang="en-GB" baseline="0" dirty="0" err="1" smtClean="0"/>
              <a:t>države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možete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pročitati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dirty="0" smtClean="0"/>
              <a:t>www.oecd.org/edu/pisa. 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matematičkoj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 </a:t>
            </a:r>
            <a:r>
              <a:rPr lang="en-GB" dirty="0" err="1" smtClean="0"/>
              <a:t>visok</a:t>
            </a:r>
            <a:r>
              <a:rPr lang="en-GB" dirty="0" smtClean="0"/>
              <a:t> </a:t>
            </a:r>
            <a:r>
              <a:rPr lang="en-GB" dirty="0" err="1" smtClean="0"/>
              <a:t>postotak</a:t>
            </a:r>
            <a:r>
              <a:rPr lang="en-GB" dirty="0" smtClean="0"/>
              <a:t>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(29,9%) ne </a:t>
            </a:r>
            <a:r>
              <a:rPr lang="en-GB" dirty="0" err="1" smtClean="0"/>
              <a:t>posjeduje</a:t>
            </a:r>
            <a:r>
              <a:rPr lang="en-GB" dirty="0" smtClean="0"/>
              <a:t> </a:t>
            </a:r>
            <a:r>
              <a:rPr lang="en-GB" dirty="0" err="1" smtClean="0"/>
              <a:t>osnovna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vještine</a:t>
            </a:r>
            <a:r>
              <a:rPr lang="en-GB" dirty="0" smtClean="0"/>
              <a:t> </a:t>
            </a:r>
            <a:r>
              <a:rPr lang="en-GB" dirty="0" err="1" smtClean="0"/>
              <a:t>potrebne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izvršavanje</a:t>
            </a:r>
            <a:r>
              <a:rPr lang="en-GB" dirty="0" smtClean="0"/>
              <a:t> </a:t>
            </a:r>
            <a:r>
              <a:rPr lang="en-GB" dirty="0" err="1" smtClean="0"/>
              <a:t>zadataka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matematičke</a:t>
            </a:r>
            <a:r>
              <a:rPr lang="en-GB" dirty="0" smtClean="0"/>
              <a:t> </a:t>
            </a:r>
            <a:r>
              <a:rPr lang="en-GB" dirty="0" err="1" smtClean="0"/>
              <a:t>pismenosti</a:t>
            </a:r>
            <a:r>
              <a:rPr lang="en-GB" dirty="0" smtClean="0"/>
              <a:t> u </a:t>
            </a:r>
            <a:r>
              <a:rPr lang="en-GB" dirty="0" err="1" smtClean="0"/>
              <a:t>različitim</a:t>
            </a:r>
            <a:r>
              <a:rPr lang="en-GB" dirty="0" smtClean="0"/>
              <a:t> </a:t>
            </a:r>
            <a:r>
              <a:rPr lang="en-GB" dirty="0" err="1" smtClean="0"/>
              <a:t>područjima</a:t>
            </a:r>
            <a:r>
              <a:rPr lang="en-GB" dirty="0" smtClean="0"/>
              <a:t> </a:t>
            </a:r>
            <a:r>
              <a:rPr lang="en-GB" dirty="0" err="1" smtClean="0"/>
              <a:t>života</a:t>
            </a:r>
            <a:r>
              <a:rPr lang="en-GB" dirty="0" smtClean="0"/>
              <a:t> (ne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dostiže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razinu</a:t>
            </a:r>
            <a:r>
              <a:rPr lang="en-GB" baseline="0" dirty="0" smtClean="0"/>
              <a:t> 2), </a:t>
            </a:r>
            <a:r>
              <a:rPr lang="en-GB" baseline="0" dirty="0" err="1" smtClean="0"/>
              <a:t>dok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</a:t>
            </a:r>
            <a:r>
              <a:rPr lang="en-GB" dirty="0" err="1" smtClean="0"/>
              <a:t>ajvišu</a:t>
            </a:r>
            <a:r>
              <a:rPr lang="en-GB" dirty="0" smtClean="0"/>
              <a:t>, 6. </a:t>
            </a:r>
            <a:r>
              <a:rPr lang="en-GB" dirty="0" err="1" smtClean="0"/>
              <a:t>razinu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sposobnosti</a:t>
            </a:r>
            <a:r>
              <a:rPr lang="en-GB" dirty="0" smtClean="0"/>
              <a:t>, </a:t>
            </a:r>
            <a:r>
              <a:rPr lang="en-GB" dirty="0" err="1" smtClean="0"/>
              <a:t>dostiglo</a:t>
            </a:r>
            <a:r>
              <a:rPr lang="en-GB" dirty="0" smtClean="0"/>
              <a:t> </a:t>
            </a:r>
            <a:r>
              <a:rPr lang="en-GB" dirty="0" err="1" smtClean="0"/>
              <a:t>tek</a:t>
            </a:r>
            <a:r>
              <a:rPr lang="en-GB" dirty="0" smtClean="0"/>
              <a:t> 1,6% </a:t>
            </a:r>
            <a:r>
              <a:rPr lang="en-GB" dirty="0" err="1" smtClean="0"/>
              <a:t>hrvatskih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</a:t>
            </a:r>
            <a:r>
              <a:rPr lang="en-GB" dirty="0" err="1" smtClean="0"/>
              <a:t>razine</a:t>
            </a:r>
            <a:r>
              <a:rPr lang="en-GB" dirty="0" smtClean="0"/>
              <a:t> 5 </a:t>
            </a:r>
            <a:r>
              <a:rPr lang="en-GB" dirty="0" err="1" smtClean="0"/>
              <a:t>i</a:t>
            </a:r>
            <a:r>
              <a:rPr lang="en-GB" dirty="0" smtClean="0"/>
              <a:t> 6 </a:t>
            </a:r>
            <a:r>
              <a:rPr lang="en-GB" dirty="0" err="1" smtClean="0"/>
              <a:t>samo</a:t>
            </a:r>
            <a:r>
              <a:rPr lang="en-GB" dirty="0" smtClean="0"/>
              <a:t> 7%). </a:t>
            </a:r>
            <a:r>
              <a:rPr lang="en-GB" dirty="0" err="1" smtClean="0"/>
              <a:t>Nešto</a:t>
            </a:r>
            <a:r>
              <a:rPr lang="en-GB" dirty="0" smtClean="0"/>
              <a:t> je </a:t>
            </a:r>
            <a:r>
              <a:rPr lang="en-GB" dirty="0" err="1" smtClean="0"/>
              <a:t>bolje</a:t>
            </a:r>
            <a:r>
              <a:rPr lang="en-GB" dirty="0" smtClean="0"/>
              <a:t>,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zadovoljavajuće</a:t>
            </a:r>
            <a:r>
              <a:rPr lang="en-GB" dirty="0" smtClean="0"/>
              <a:t> </a:t>
            </a:r>
            <a:r>
              <a:rPr lang="en-GB" dirty="0" err="1" smtClean="0"/>
              <a:t>stanje</a:t>
            </a:r>
            <a:r>
              <a:rPr lang="en-GB" dirty="0" smtClean="0"/>
              <a:t> u </a:t>
            </a:r>
            <a:r>
              <a:rPr lang="en-GB" dirty="0" err="1" smtClean="0"/>
              <a:t>prirodoslovnoj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čitalačkog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.</a:t>
            </a: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526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Priložen</a:t>
            </a:r>
            <a:r>
              <a:rPr lang="en-GB" dirty="0" smtClean="0"/>
              <a:t> je 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kojeg</a:t>
            </a:r>
            <a:r>
              <a:rPr lang="en-GB" dirty="0" smtClean="0"/>
              <a:t>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riješilo</a:t>
            </a:r>
            <a:r>
              <a:rPr lang="en-GB" dirty="0" smtClean="0"/>
              <a:t> 30 % </a:t>
            </a:r>
            <a:r>
              <a:rPr lang="en-GB" dirty="0" err="1" smtClean="0"/>
              <a:t>naših</a:t>
            </a:r>
            <a:r>
              <a:rPr lang="en-GB" dirty="0" smtClean="0"/>
              <a:t> </a:t>
            </a:r>
            <a:r>
              <a:rPr lang="en-GB" dirty="0" err="1" smtClean="0"/>
              <a:t>učenika</a:t>
            </a:r>
            <a:r>
              <a:rPr lang="en-GB" dirty="0" smtClean="0"/>
              <a:t> (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zadatka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primjenu</a:t>
            </a:r>
            <a:r>
              <a:rPr lang="en-GB" dirty="0" smtClean="0"/>
              <a:t> </a:t>
            </a:r>
            <a:r>
              <a:rPr lang="en-GB" dirty="0" err="1" smtClean="0"/>
              <a:t>osnovnih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matematičke</a:t>
            </a:r>
            <a:r>
              <a:rPr lang="en-GB" dirty="0" smtClean="0"/>
              <a:t> </a:t>
            </a:r>
            <a:r>
              <a:rPr lang="en-GB" dirty="0" err="1" smtClean="0"/>
              <a:t>pismenosti</a:t>
            </a:r>
            <a:r>
              <a:rPr lang="en-GB" dirty="0" smtClean="0"/>
              <a:t>).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2017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Priložen</a:t>
            </a:r>
            <a:r>
              <a:rPr lang="en-GB" dirty="0" smtClean="0"/>
              <a:t> je </a:t>
            </a:r>
            <a:r>
              <a:rPr lang="en-GB" dirty="0" err="1" smtClean="0"/>
              <a:t>primjer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najviše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kojeg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riješilo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2 % </a:t>
            </a:r>
            <a:r>
              <a:rPr lang="en-GB" baseline="0" dirty="0" err="1" smtClean="0"/>
              <a:t>naših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981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analize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međunarodnih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ispitivanja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čest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komentar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zainteresirani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mjerenjima</a:t>
            </a:r>
            <a:r>
              <a:rPr lang="en-GB" baseline="0" dirty="0" smtClean="0"/>
              <a:t>. No, </a:t>
            </a:r>
            <a:r>
              <a:rPr lang="en-GB" baseline="0" dirty="0" err="1" smtClean="0"/>
              <a:t>uključimo</a:t>
            </a:r>
            <a:r>
              <a:rPr lang="en-GB" baseline="0" dirty="0" smtClean="0"/>
              <a:t> li u </a:t>
            </a:r>
            <a:r>
              <a:rPr lang="en-GB" baseline="0" dirty="0" err="1" smtClean="0"/>
              <a:t>analizu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motivirani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državne</a:t>
            </a:r>
            <a:r>
              <a:rPr lang="en-GB" baseline="0" dirty="0" smtClean="0"/>
              <a:t> mature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predmeta</a:t>
            </a:r>
            <a:r>
              <a:rPr lang="en-GB" baseline="0" dirty="0" smtClean="0"/>
              <a:t>, o </a:t>
            </a:r>
            <a:r>
              <a:rPr lang="en-GB" baseline="0" dirty="0" err="1" smtClean="0"/>
              <a:t>čijem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ovisi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upis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željeni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studij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moramo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zadovoljavajući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Navodim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biologije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uspješno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pristupnika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zabirnjavajuće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rješava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polovice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gimnazijalaca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63759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ispit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biologije</a:t>
            </a:r>
            <a:r>
              <a:rPr lang="en-GB" dirty="0" smtClean="0"/>
              <a:t> </a:t>
            </a:r>
            <a:r>
              <a:rPr lang="en-GB" dirty="0" err="1" smtClean="0"/>
              <a:t>jedini</a:t>
            </a:r>
            <a:r>
              <a:rPr lang="en-GB" dirty="0" smtClean="0"/>
              <a:t> </a:t>
            </a:r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nezadovoljavajućih</a:t>
            </a:r>
            <a:r>
              <a:rPr lang="en-GB" dirty="0" smtClean="0"/>
              <a:t> </a:t>
            </a:r>
            <a:r>
              <a:rPr lang="en-GB" dirty="0" err="1" smtClean="0"/>
              <a:t>postignuća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državnoj</a:t>
            </a:r>
            <a:r>
              <a:rPr lang="en-GB" dirty="0" smtClean="0"/>
              <a:t> </a:t>
            </a:r>
            <a:r>
              <a:rPr lang="en-GB" dirty="0" err="1" smtClean="0"/>
              <a:t>maturi</a:t>
            </a:r>
            <a:r>
              <a:rPr lang="en-GB" dirty="0" smtClean="0"/>
              <a:t>. </a:t>
            </a:r>
            <a:r>
              <a:rPr lang="en-GB" dirty="0" err="1" smtClean="0"/>
              <a:t>Takvi</a:t>
            </a:r>
            <a:r>
              <a:rPr lang="en-GB" dirty="0" smtClean="0"/>
              <a:t> se </a:t>
            </a:r>
            <a:r>
              <a:rPr lang="en-GB" dirty="0" err="1" smtClean="0"/>
              <a:t>primjeri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navesti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drugih</a:t>
            </a:r>
            <a:r>
              <a:rPr lang="en-GB" dirty="0" smtClean="0"/>
              <a:t> </a:t>
            </a:r>
            <a:r>
              <a:rPr lang="en-GB" dirty="0" err="1" smtClean="0"/>
              <a:t>predmeta</a:t>
            </a:r>
            <a:r>
              <a:rPr lang="en-GB" dirty="0" smtClean="0"/>
              <a:t>, </a:t>
            </a:r>
            <a:r>
              <a:rPr lang="en-GB" dirty="0" err="1" smtClean="0"/>
              <a:t>primjerice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geografije</a:t>
            </a:r>
            <a:r>
              <a:rPr lang="en-GB" dirty="0" smtClean="0"/>
              <a:t>. </a:t>
            </a:r>
            <a:r>
              <a:rPr lang="en-GB" dirty="0" err="1" smtClean="0"/>
              <a:t>Zadatak</a:t>
            </a:r>
            <a:r>
              <a:rPr lang="en-GB" dirty="0" smtClean="0"/>
              <a:t> u </a:t>
            </a:r>
            <a:r>
              <a:rPr lang="en-GB" dirty="0" err="1" smtClean="0"/>
              <a:t>kojemu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</a:t>
            </a:r>
            <a:r>
              <a:rPr lang="en-GB" dirty="0" err="1" smtClean="0"/>
              <a:t>primijeniti</a:t>
            </a:r>
            <a:r>
              <a:rPr lang="en-GB" dirty="0" smtClean="0"/>
              <a:t> </a:t>
            </a:r>
            <a:r>
              <a:rPr lang="en-GB" dirty="0" err="1" smtClean="0"/>
              <a:t>jednostavni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postupak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množenja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pokušala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riješiti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gotovo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polovica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ovom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upisali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netočan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izračunali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stanovnika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rasponu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jedan</a:t>
            </a:r>
            <a:r>
              <a:rPr lang="en-GB" baseline="0" dirty="0" smtClean="0"/>
              <a:t> do </a:t>
            </a:r>
            <a:r>
              <a:rPr lang="en-GB" baseline="0" dirty="0" err="1" smtClean="0"/>
              <a:t>deset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milijuna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otvara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niz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imaju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predodžbu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stanovnika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druge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razvili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matematičkih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operacija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drugim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predmetima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osim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matematici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8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planu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informiranja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usavršavanja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Cjelovitoj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reformi</a:t>
            </a:r>
            <a:r>
              <a:rPr lang="en-GB" baseline="0" dirty="0" smtClean="0"/>
              <a:t>, do </a:t>
            </a:r>
            <a:r>
              <a:rPr lang="en-GB" baseline="0" dirty="0" err="1" smtClean="0"/>
              <a:t>početka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srpnja</a:t>
            </a:r>
            <a:r>
              <a:rPr lang="en-GB" baseline="0" dirty="0" smtClean="0"/>
              <a:t> 2015.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voditelji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vijeća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svojim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prenose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dobili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regionalnim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skupovima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Detaljne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kurikularnoj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1980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20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Ni </a:t>
            </a:r>
            <a:r>
              <a:rPr lang="en-GB" dirty="0" err="1" smtClean="0">
                <a:latin typeface="Arial" pitchFamily="34" charset="0"/>
              </a:rPr>
              <a:t>rezultati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unutarnjeg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zadovoljavajući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Izdvajamo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primjer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udjela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pojedinih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Razvidno</a:t>
            </a:r>
            <a:r>
              <a:rPr lang="en-GB" baseline="0" dirty="0" smtClean="0">
                <a:latin typeface="Arial" pitchFamily="34" charset="0"/>
              </a:rPr>
              <a:t> je da </a:t>
            </a:r>
            <a:r>
              <a:rPr lang="en-GB" baseline="0" dirty="0" err="1" smtClean="0">
                <a:latin typeface="Arial" pitchFamily="34" charset="0"/>
              </a:rPr>
              <a:t>taj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udio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raste</a:t>
            </a:r>
            <a:r>
              <a:rPr lang="en-GB" baseline="0" dirty="0" smtClean="0">
                <a:latin typeface="Arial" pitchFamily="34" charset="0"/>
              </a:rPr>
              <a:t> do </a:t>
            </a:r>
            <a:r>
              <a:rPr lang="en-GB" baseline="0" dirty="0" err="1" smtClean="0">
                <a:latin typeface="Arial" pitchFamily="34" charset="0"/>
              </a:rPr>
              <a:t>trećeg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srednjoškolskog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više</a:t>
            </a:r>
            <a:r>
              <a:rPr lang="en-GB" baseline="0" dirty="0" smtClean="0">
                <a:latin typeface="Arial" pitchFamily="34" charset="0"/>
              </a:rPr>
              <a:t> od 40 %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dvije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trećine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dobar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Osim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udjela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učenika</a:t>
            </a:r>
            <a:r>
              <a:rPr lang="en-GB" baseline="0" dirty="0" smtClean="0">
                <a:latin typeface="Arial" pitchFamily="34" charset="0"/>
              </a:rPr>
              <a:t> s </a:t>
            </a:r>
            <a:r>
              <a:rPr lang="en-GB" baseline="0" dirty="0" err="1" smtClean="0">
                <a:latin typeface="Arial" pitchFamily="34" charset="0"/>
              </a:rPr>
              <a:t>ocjenama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dovoljan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dobar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važno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pitanje</a:t>
            </a:r>
            <a:r>
              <a:rPr lang="en-GB" baseline="0" dirty="0" smtClean="0">
                <a:latin typeface="Arial" pitchFamily="34" charset="0"/>
              </a:rPr>
              <a:t> jest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znače</a:t>
            </a:r>
            <a:r>
              <a:rPr lang="en-GB" baseline="0" dirty="0" smtClean="0">
                <a:latin typeface="Arial" pitchFamily="34" charset="0"/>
              </a:rPr>
              <a:t>: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mogu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činiti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dobri</a:t>
            </a:r>
            <a:r>
              <a:rPr lang="en-GB" baseline="0" dirty="0" smtClean="0">
                <a:latin typeface="Arial" pitchFamily="34" charset="0"/>
              </a:rPr>
              <a:t>, a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nisu</a:t>
            </a:r>
            <a:r>
              <a:rPr lang="en-GB" baseline="0" dirty="0" smtClean="0">
                <a:latin typeface="Arial" pitchFamily="34" charset="0"/>
              </a:rPr>
              <a:t>?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navedenoga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možemo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zaključiti</a:t>
            </a:r>
            <a:r>
              <a:rPr lang="en-GB" baseline="0" dirty="0" smtClean="0">
                <a:latin typeface="Arial" pitchFamily="34" charset="0"/>
              </a:rPr>
              <a:t> da </a:t>
            </a:r>
            <a:r>
              <a:rPr lang="en-GB" baseline="0" dirty="0" err="1" smtClean="0">
                <a:latin typeface="Arial" pitchFamily="34" charset="0"/>
              </a:rPr>
              <a:t>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mijenjati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posebno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postignućima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044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Ako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prethodnih</a:t>
            </a:r>
            <a:r>
              <a:rPr lang="en-GB" dirty="0" smtClean="0"/>
              <a:t> </a:t>
            </a:r>
            <a:r>
              <a:rPr lang="en-GB" dirty="0" err="1" smtClean="0"/>
              <a:t>izdvojenih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učeničkih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postignuća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zaključujemo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pojedinih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ciklusa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ne </a:t>
            </a:r>
            <a:r>
              <a:rPr lang="en-GB" baseline="0" dirty="0" err="1" smtClean="0"/>
              <a:t>znaju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dovoljno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pitamo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Rezultati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istraživanja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pokazuju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gotovo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osmih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razreda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provjera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! U </a:t>
            </a:r>
            <a:r>
              <a:rPr lang="en-GB" baseline="0" dirty="0" err="1" smtClean="0"/>
              <a:t>srednjim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stanje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još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lošije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0851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rezultatima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istraživanja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spremnosti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ulaganje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je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ispitanih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spremna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uložiti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riješili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složenije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zadatke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oko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dvije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trećine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spremno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rješavati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zadatke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riješiti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Stavimo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ove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rezultate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kontekst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vremena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kojemu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živimo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pitamo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pripremljeni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situacije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trebati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uložiti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dodatni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napor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tijekom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kvalifikacija</a:t>
            </a:r>
            <a:r>
              <a:rPr lang="en-GB" baseline="0" dirty="0" smtClean="0"/>
              <a:t>?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357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Dodamo</a:t>
            </a:r>
            <a:r>
              <a:rPr lang="en-GB" dirty="0" smtClean="0"/>
              <a:t> li </a:t>
            </a:r>
            <a:r>
              <a:rPr lang="en-GB" baseline="0" dirty="0" err="1" smtClean="0"/>
              <a:t>pokzanim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primjerima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mišljenja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roditelja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ravnatelja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zadovljstvu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stanje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Hrvatskoj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vjerujem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pitanje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 li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odgovoriti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jesu</a:t>
            </a:r>
            <a:r>
              <a:rPr lang="en-GB" baseline="0" dirty="0" smtClean="0"/>
              <a:t>!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075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Usmjerimo</a:t>
            </a:r>
            <a:r>
              <a:rPr lang="en-GB" dirty="0" smtClean="0"/>
              <a:t> li </a:t>
            </a:r>
            <a:r>
              <a:rPr lang="en-GB" dirty="0" err="1" smtClean="0"/>
              <a:t>analizu</a:t>
            </a:r>
            <a:r>
              <a:rPr lang="en-GB" dirty="0" smtClean="0"/>
              <a:t> </a:t>
            </a:r>
            <a:r>
              <a:rPr lang="en-GB" dirty="0" err="1" smtClean="0"/>
              <a:t>samo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relevantnost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uče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osnovnim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srednjim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možemo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zaključiti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prvenstveno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zbog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memoriranje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velike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količine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informacija</a:t>
            </a:r>
            <a:r>
              <a:rPr lang="en-GB" baseline="0" dirty="0" smtClean="0"/>
              <a:t> (a ne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), </a:t>
            </a:r>
            <a:r>
              <a:rPr lang="en-GB" baseline="0" dirty="0" err="1" smtClean="0"/>
              <a:t>zbog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poučavanja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usmjereno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jednostrani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prijenos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informacija</a:t>
            </a:r>
            <a:r>
              <a:rPr lang="en-GB" baseline="0" dirty="0" smtClean="0"/>
              <a:t>, a ne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poticanje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kreativnosti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metakognitivnih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vještina</a:t>
            </a:r>
            <a:r>
              <a:rPr lang="en-GB" baseline="0" dirty="0" smtClean="0"/>
              <a:t>, …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12964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Na </a:t>
            </a:r>
            <a:r>
              <a:rPr lang="en-GB" dirty="0" err="1" smtClean="0">
                <a:latin typeface="Arial" pitchFamily="34" charset="0"/>
              </a:rPr>
              <a:t>temelju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svega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navedenog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možemo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zaključiti</a:t>
            </a:r>
            <a:r>
              <a:rPr lang="en-GB" dirty="0" smtClean="0">
                <a:latin typeface="Arial" pitchFamily="34" charset="0"/>
              </a:rPr>
              <a:t> da </a:t>
            </a:r>
            <a:r>
              <a:rPr lang="en-GB" dirty="0" err="1" smtClean="0">
                <a:latin typeface="Arial" pitchFamily="34" charset="0"/>
              </a:rPr>
              <a:t>odgojno-obrazovni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RH </a:t>
            </a:r>
            <a:r>
              <a:rPr lang="en-GB" baseline="0" dirty="0" err="1" smtClean="0">
                <a:latin typeface="Arial" pitchFamily="34" charset="0"/>
              </a:rPr>
              <a:t>zahtijeva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korjenite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smislene</a:t>
            </a:r>
            <a:r>
              <a:rPr lang="en-GB" baseline="0" dirty="0" smtClean="0">
                <a:latin typeface="Arial" pitchFamily="34" charset="0"/>
              </a:rPr>
              <a:t> I </a:t>
            </a:r>
            <a:r>
              <a:rPr lang="en-GB" baseline="0" dirty="0" err="1" smtClean="0">
                <a:latin typeface="Arial" pitchFamily="34" charset="0"/>
              </a:rPr>
              <a:t>sustavne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Upravo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takve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predviđene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najavljene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Strategiji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znanosti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tehnologije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350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27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Cjelovita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kurikularna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reforma</a:t>
            </a:r>
            <a:r>
              <a:rPr lang="en-GB" dirty="0" smtClean="0">
                <a:latin typeface="Arial" pitchFamily="34" charset="0"/>
              </a:rPr>
              <a:t>, 2. </a:t>
            </a:r>
            <a:r>
              <a:rPr lang="en-GB" dirty="0" err="1" smtClean="0">
                <a:latin typeface="Arial" pitchFamily="34" charset="0"/>
              </a:rPr>
              <a:t>cilj</a:t>
            </a:r>
            <a:r>
              <a:rPr lang="en-GB" dirty="0" smtClean="0">
                <a:latin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</a:rPr>
              <a:t>Strategiji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obrazovanja</a:t>
            </a:r>
            <a:r>
              <a:rPr lang="en-GB" dirty="0" smtClean="0">
                <a:latin typeface="Arial" pitchFamily="34" charset="0"/>
              </a:rPr>
              <a:t>,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znanosti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tehnologije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odvijat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u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etapa</a:t>
            </a:r>
            <a:r>
              <a:rPr lang="en-GB" baseline="0" dirty="0" smtClean="0">
                <a:latin typeface="Arial" pitchFamily="34" charset="0"/>
              </a:rPr>
              <a:t>. U </a:t>
            </a:r>
            <a:r>
              <a:rPr lang="en-GB" baseline="0" dirty="0" err="1" smtClean="0">
                <a:latin typeface="Arial" pitchFamily="34" charset="0"/>
              </a:rPr>
              <a:t>prvoj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etapi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kurikularni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okvir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učeničkim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postignućima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uz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kontinuirano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usavršavanje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učitelja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informiranje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javnosti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Važno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napomenuti</a:t>
            </a:r>
            <a:r>
              <a:rPr lang="en-GB" baseline="0" dirty="0" smtClean="0">
                <a:latin typeface="Arial" pitchFamily="34" charset="0"/>
              </a:rPr>
              <a:t> da se u </a:t>
            </a:r>
            <a:r>
              <a:rPr lang="en-GB" baseline="0" dirty="0" err="1" smtClean="0">
                <a:latin typeface="Arial" pitchFamily="34" charset="0"/>
              </a:rPr>
              <a:t>prve</a:t>
            </a:r>
            <a:r>
              <a:rPr lang="en-GB" baseline="0" dirty="0" smtClean="0">
                <a:latin typeface="Arial" pitchFamily="34" charset="0"/>
              </a:rPr>
              <a:t> tri </a:t>
            </a:r>
            <a:r>
              <a:rPr lang="en-GB" baseline="0" dirty="0" err="1" smtClean="0">
                <a:latin typeface="Arial" pitchFamily="34" charset="0"/>
              </a:rPr>
              <a:t>dionice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mijenjati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</a:t>
            </a:r>
            <a:r>
              <a:rPr lang="en-GB" baseline="0" dirty="0" smtClean="0">
                <a:latin typeface="Arial" pitchFamily="34" charset="0"/>
              </a:rPr>
              <a:t> plan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broj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obveznih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Dok</a:t>
            </a:r>
            <a:r>
              <a:rPr lang="en-GB" baseline="0" dirty="0" smtClean="0">
                <a:latin typeface="Arial" pitchFamily="34" charset="0"/>
              </a:rPr>
              <a:t> se ne </a:t>
            </a:r>
            <a:r>
              <a:rPr lang="en-GB" baseline="0" dirty="0" err="1" smtClean="0">
                <a:latin typeface="Arial" pitchFamily="34" charset="0"/>
              </a:rPr>
              <a:t>stvore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uvjeti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intervenirati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sadržaj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poučavanja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svim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predmetima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kao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kurikularnih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rasprave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usvajanja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pripremit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uvjeti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provodbu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evaluaciju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izabrati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kurikulumi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provoditi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educirati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učitelji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njihovu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primjenu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pripremiti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materijali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evaluacije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korekcije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puna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provedba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planirana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2017./2018. </a:t>
            </a:r>
            <a:r>
              <a:rPr lang="en-GB" baseline="0" dirty="0" err="1" smtClean="0">
                <a:latin typeface="Arial" pitchFamily="34" charset="0"/>
              </a:rPr>
              <a:t>školsku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godinu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Nakon</a:t>
            </a:r>
            <a:r>
              <a:rPr lang="en-GB" baseline="0" dirty="0" smtClean="0">
                <a:latin typeface="Arial" pitchFamily="34" charset="0"/>
              </a:rPr>
              <a:t> toga </a:t>
            </a:r>
            <a:r>
              <a:rPr lang="en-GB" baseline="0" dirty="0" err="1" smtClean="0">
                <a:latin typeface="Arial" pitchFamily="34" charset="0"/>
              </a:rPr>
              <a:t>planirana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strukturna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promjena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osmogodišnje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što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moraju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ostvariti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ciljevi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poglavlja</a:t>
            </a:r>
            <a:r>
              <a:rPr lang="en-GB" baseline="0" dirty="0" smtClean="0">
                <a:latin typeface="Arial" pitchFamily="34" charset="0"/>
              </a:rPr>
              <a:t> Rani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predškolski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osnovnoškolski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srednjoškolski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posebice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osiguravanje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infrastrukture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kao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prilagodba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programa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. Tada se </a:t>
            </a:r>
            <a:r>
              <a:rPr lang="en-GB" baseline="0" dirty="0" err="1" smtClean="0">
                <a:latin typeface="Arial" pitchFamily="34" charset="0"/>
              </a:rPr>
              <a:t>otvaraju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mogućnosti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novih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Izrađeni</a:t>
            </a:r>
            <a:r>
              <a:rPr lang="en-GB" baseline="0" dirty="0" smtClean="0">
                <a:latin typeface="Arial" pitchFamily="34" charset="0"/>
              </a:rPr>
              <a:t> “</a:t>
            </a:r>
            <a:r>
              <a:rPr lang="en-GB" baseline="0" dirty="0" err="1" smtClean="0">
                <a:latin typeface="Arial" pitchFamily="34" charset="0"/>
              </a:rPr>
              <a:t>programi</a:t>
            </a:r>
            <a:r>
              <a:rPr lang="en-GB" baseline="0" dirty="0" smtClean="0">
                <a:latin typeface="Arial" pitchFamily="34" charset="0"/>
              </a:rPr>
              <a:t>”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nova </a:t>
            </a:r>
            <a:r>
              <a:rPr lang="en-GB" baseline="0" dirty="0" err="1" smtClean="0">
                <a:latin typeface="Arial" pitchFamily="34" charset="0"/>
              </a:rPr>
              <a:t>struktura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obveznog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eksperimentalno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provjeriti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zadnja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dionica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potpuno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uvođenje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devetogodišnje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opisani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proces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nužno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desetak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složnih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godina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kojima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focus </a:t>
            </a:r>
            <a:r>
              <a:rPr lang="en-GB" baseline="0" dirty="0" err="1" smtClean="0">
                <a:latin typeface="Arial" pitchFamily="34" charset="0"/>
              </a:rPr>
              <a:t>biti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kvaliteti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sustava</a:t>
            </a:r>
            <a:r>
              <a:rPr lang="en-GB" baseline="0" dirty="0" smtClean="0">
                <a:latin typeface="Arial" pitchFamily="34" charset="0"/>
              </a:rPr>
              <a:t>, a ne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partikularnim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interesima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514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latin typeface="Arial" pitchFamily="34" charset="0"/>
                <a:cs typeface="Arial" pitchFamily="34" charset="0"/>
              </a:rPr>
              <a:pPr/>
              <a:t>28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Uvođenje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devetogodišnje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osnovne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škole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planirano</a:t>
            </a:r>
            <a:r>
              <a:rPr lang="en-GB" dirty="0" smtClean="0">
                <a:latin typeface="Arial" pitchFamily="34" charset="0"/>
              </a:rPr>
              <a:t> je s </a:t>
            </a:r>
            <a:r>
              <a:rPr lang="en-GB" dirty="0" err="1" smtClean="0">
                <a:latin typeface="Arial" pitchFamily="34" charset="0"/>
              </a:rPr>
              <a:t>najblažim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pomakom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prema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dolje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tako</a:t>
            </a:r>
            <a:r>
              <a:rPr lang="en-GB" dirty="0" smtClean="0">
                <a:latin typeface="Arial" pitchFamily="34" charset="0"/>
              </a:rPr>
              <a:t> da bi se u </a:t>
            </a:r>
            <a:r>
              <a:rPr lang="en-GB" dirty="0" err="1" smtClean="0">
                <a:latin typeface="Arial" pitchFamily="34" charset="0"/>
              </a:rPr>
              <a:t>prvi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razred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upisivala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djeca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koja</a:t>
            </a:r>
            <a:r>
              <a:rPr lang="en-GB" baseline="0" dirty="0" smtClean="0">
                <a:latin typeface="Arial" pitchFamily="34" charset="0"/>
              </a:rPr>
              <a:t> 1. </a:t>
            </a:r>
            <a:r>
              <a:rPr lang="en-GB" baseline="0" dirty="0" err="1" smtClean="0">
                <a:latin typeface="Arial" pitchFamily="34" charset="0"/>
              </a:rPr>
              <a:t>rujna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napune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šestu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godinu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života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Prvih</a:t>
            </a:r>
            <a:r>
              <a:rPr lang="en-GB" baseline="0" dirty="0" smtClean="0">
                <a:latin typeface="Arial" pitchFamily="34" charset="0"/>
              </a:rPr>
              <a:t> pet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činila</a:t>
            </a:r>
            <a:r>
              <a:rPr lang="en-GB" baseline="0" dirty="0" smtClean="0">
                <a:latin typeface="Arial" pitchFamily="34" charset="0"/>
              </a:rPr>
              <a:t> bi </a:t>
            </a:r>
            <a:r>
              <a:rPr lang="en-GB" baseline="0" dirty="0" err="1" smtClean="0">
                <a:latin typeface="Arial" pitchFamily="34" charset="0"/>
              </a:rPr>
              <a:t>razredna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nastave</a:t>
            </a:r>
            <a:r>
              <a:rPr lang="en-GB" baseline="0" dirty="0" smtClean="0">
                <a:latin typeface="Arial" pitchFamily="34" charset="0"/>
              </a:rPr>
              <a:t> ne bi se </a:t>
            </a:r>
            <a:r>
              <a:rPr lang="en-GB" baseline="0" dirty="0" err="1" smtClean="0">
                <a:latin typeface="Arial" pitchFamily="34" charset="0"/>
              </a:rPr>
              <a:t>mijenjalo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Zadržalo</a:t>
            </a:r>
            <a:r>
              <a:rPr lang="en-GB" baseline="0" dirty="0" smtClean="0">
                <a:latin typeface="Arial" pitchFamily="34" charset="0"/>
              </a:rPr>
              <a:t> bi se I </a:t>
            </a:r>
            <a:r>
              <a:rPr lang="en-GB" baseline="0" dirty="0" err="1" smtClean="0">
                <a:latin typeface="Arial" pitchFamily="34" charset="0"/>
              </a:rPr>
              <a:t>postojeće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 (</a:t>
            </a:r>
            <a:r>
              <a:rPr lang="en-GB" baseline="0" dirty="0" err="1" smtClean="0">
                <a:latin typeface="Arial" pitchFamily="34" charset="0"/>
              </a:rPr>
              <a:t>dvogodišnje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trogodišnje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četverogodišnje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postojeće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trajanje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gimnazijskog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).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78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Vratimo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odvijati</a:t>
            </a:r>
            <a:r>
              <a:rPr lang="en-GB" baseline="0" dirty="0" smtClean="0"/>
              <a:t> do </a:t>
            </a:r>
            <a:r>
              <a:rPr lang="en-GB" baseline="0" dirty="0" err="1" smtClean="0"/>
              <a:t>kraja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siječnja</a:t>
            </a:r>
            <a:r>
              <a:rPr lang="en-GB" baseline="0" dirty="0" smtClean="0"/>
              <a:t> 2016.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Glavnina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aktivnosti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ocjenjivanja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izvještavanja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zadaće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obavljati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imenovane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poziva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Kontinuirano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paralelno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izradom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odvijat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osposobljavanje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Nakon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pristupit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materijala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eksperimentalnu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primjenu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74042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Okvir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Na </a:t>
            </a:r>
            <a:r>
              <a:rPr lang="en-GB" baseline="0" dirty="0" err="1" smtClean="0"/>
              <a:t>temelju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Okvira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pet </a:t>
            </a:r>
            <a:r>
              <a:rPr lang="en-GB" baseline="0" dirty="0" err="1" smtClean="0"/>
              <a:t>nacionalnih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osnovnoškolski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strukovno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umjetničko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Slijedi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međupredmetne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stjecanje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kvalifikacija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strukovnom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umjetničkom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obrazovanju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paralelno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procesom</a:t>
            </a:r>
            <a:r>
              <a:rPr lang="en-GB" baseline="0" dirty="0" smtClean="0"/>
              <a:t>, a </a:t>
            </a:r>
            <a:r>
              <a:rPr lang="en-GB" baseline="0" dirty="0" err="1" smtClean="0"/>
              <a:t>svakako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početka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rujna</a:t>
            </a:r>
            <a:r>
              <a:rPr lang="en-GB" baseline="0" dirty="0" smtClean="0"/>
              <a:t> 2015. do </a:t>
            </a:r>
            <a:r>
              <a:rPr lang="en-GB" baseline="0" dirty="0" err="1" smtClean="0"/>
              <a:t>siječnja</a:t>
            </a:r>
            <a:r>
              <a:rPr lang="en-GB" baseline="0" dirty="0" smtClean="0"/>
              <a:t> 2016.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izradit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predmetni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općeobrazovne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272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Informiranje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usavršavanje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organizirano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više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Osim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državnih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sastanaka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savjetnicima</a:t>
            </a:r>
            <a:r>
              <a:rPr lang="en-GB" baseline="0" dirty="0" smtClean="0"/>
              <a:t> u AZOO-u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ASOO-u, </a:t>
            </a:r>
            <a:r>
              <a:rPr lang="en-GB" baseline="0" dirty="0" err="1" smtClean="0"/>
              <a:t>koristit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mreža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međužupanijskih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vijeća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cilju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informiranja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uključivanja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proces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što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većeg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broja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prvim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proslijedit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krajem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prvog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polugodišta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godine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se </a:t>
            </a:r>
            <a:r>
              <a:rPr lang="en-GB" baseline="0" dirty="0" err="1" smtClean="0"/>
              <a:t>odgojno-obrazovne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upoznalo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pripremilo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. Do </a:t>
            </a:r>
            <a:r>
              <a:rPr lang="en-GB" baseline="0" dirty="0" err="1" smtClean="0"/>
              <a:t>drugog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kruga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takve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skupova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medija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719250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31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Kao </a:t>
            </a:r>
            <a:r>
              <a:rPr lang="en-GB" dirty="0" err="1" smtClean="0">
                <a:latin typeface="Arial" pitchFamily="34" charset="0"/>
              </a:rPr>
              <a:t>što</a:t>
            </a:r>
            <a:r>
              <a:rPr lang="en-GB" dirty="0" smtClean="0">
                <a:latin typeface="Arial" pitchFamily="34" charset="0"/>
              </a:rPr>
              <a:t> je </a:t>
            </a:r>
            <a:r>
              <a:rPr lang="en-GB" dirty="0" err="1" smtClean="0">
                <a:latin typeface="Arial" pitchFamily="34" charset="0"/>
              </a:rPr>
              <a:t>već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rečeno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kurikulumske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izrađivat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temeljem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 bio je u </a:t>
            </a:r>
            <a:r>
              <a:rPr lang="en-GB" baseline="0" dirty="0" err="1" smtClean="0">
                <a:latin typeface="Arial" pitchFamily="34" charset="0"/>
              </a:rPr>
              <a:t>travnju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temelju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njega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imenovano</a:t>
            </a:r>
            <a:r>
              <a:rPr lang="en-GB" baseline="0" dirty="0" smtClean="0">
                <a:latin typeface="Arial" pitchFamily="34" charset="0"/>
              </a:rPr>
              <a:t> je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: pet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nacionalne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jedna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okvira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vrednovanja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ocjenjivanja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izvještavanja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974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32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Drugi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poziv</a:t>
            </a:r>
            <a:r>
              <a:rPr lang="en-GB" dirty="0" smtClean="0">
                <a:latin typeface="Arial" pitchFamily="34" charset="0"/>
              </a:rPr>
              <a:t> bit </a:t>
            </a:r>
            <a:r>
              <a:rPr lang="en-GB" dirty="0" err="1" smtClean="0">
                <a:latin typeface="Arial" pitchFamily="34" charset="0"/>
              </a:rPr>
              <a:t>će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objavljen</a:t>
            </a:r>
            <a:r>
              <a:rPr lang="en-GB" dirty="0" smtClean="0">
                <a:latin typeface="Arial" pitchFamily="34" charset="0"/>
              </a:rPr>
              <a:t> u </a:t>
            </a:r>
            <a:r>
              <a:rPr lang="en-GB" dirty="0" err="1" smtClean="0">
                <a:latin typeface="Arial" pitchFamily="34" charset="0"/>
              </a:rPr>
              <a:t>drugoj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polovici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svibnja</a:t>
            </a:r>
            <a:r>
              <a:rPr lang="en-GB" baseline="0" dirty="0" smtClean="0">
                <a:latin typeface="Arial" pitchFamily="34" charset="0"/>
              </a:rPr>
              <a:t> 2015. </a:t>
            </a:r>
            <a:r>
              <a:rPr lang="en-GB" baseline="0" dirty="0" err="1" smtClean="0">
                <a:latin typeface="Arial" pitchFamily="34" charset="0"/>
              </a:rPr>
              <a:t>godine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Prema</a:t>
            </a:r>
            <a:r>
              <a:rPr lang="en-GB" baseline="0" dirty="0" smtClean="0">
                <a:latin typeface="Arial" pitchFamily="34" charset="0"/>
              </a:rPr>
              <a:t> tom </a:t>
            </a:r>
            <a:r>
              <a:rPr lang="en-GB" baseline="0" dirty="0" err="1" smtClean="0">
                <a:latin typeface="Arial" pitchFamily="34" charset="0"/>
              </a:rPr>
              <a:t>pozivu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odnosno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više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njih</a:t>
            </a:r>
            <a:r>
              <a:rPr lang="en-GB" baseline="0" dirty="0" smtClean="0">
                <a:latin typeface="Arial" pitchFamily="34" charset="0"/>
              </a:rPr>
              <a:t>,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kurikulumskih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sedam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šest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međupredmetnih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učenike</a:t>
            </a:r>
            <a:r>
              <a:rPr lang="en-GB" baseline="0" dirty="0" smtClean="0">
                <a:latin typeface="Arial" pitchFamily="34" charset="0"/>
              </a:rPr>
              <a:t> s </a:t>
            </a:r>
            <a:r>
              <a:rPr lang="en-GB" baseline="0" dirty="0" err="1" smtClean="0">
                <a:latin typeface="Arial" pitchFamily="34" charset="0"/>
              </a:rPr>
              <a:t>posebnim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potrebama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skupovi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osim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informiranja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radnika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poseban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cilj</a:t>
            </a:r>
            <a:r>
              <a:rPr lang="en-GB" baseline="0" dirty="0" smtClean="0">
                <a:latin typeface="Arial" pitchFamily="34" charset="0"/>
              </a:rPr>
              <a:t>: </a:t>
            </a:r>
            <a:r>
              <a:rPr lang="en-GB" baseline="0" dirty="0" err="1" smtClean="0">
                <a:latin typeface="Arial" pitchFamily="34" charset="0"/>
              </a:rPr>
              <a:t>motivirati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potaknuti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prijavu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pozive</a:t>
            </a:r>
            <a:r>
              <a:rPr lang="en-GB" baseline="0" dirty="0" smtClean="0">
                <a:latin typeface="Arial" pitchFamily="34" charset="0"/>
              </a:rPr>
              <a:t>, a time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aktivno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uključivanje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kreiranje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kurikulumskih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dokumenata</a:t>
            </a:r>
            <a:r>
              <a:rPr lang="en-GB" baseline="0" dirty="0" smtClean="0">
                <a:latin typeface="Arial" pitchFamily="34" charset="0"/>
              </a:rPr>
              <a:t>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88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33</a:t>
            </a:fld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>
                <a:latin typeface="Arial" pitchFamily="34" charset="0"/>
              </a:rPr>
              <a:t>U </a:t>
            </a:r>
            <a:r>
              <a:rPr lang="en-GB" dirty="0" err="1" smtClean="0">
                <a:latin typeface="Arial" pitchFamily="34" charset="0"/>
              </a:rPr>
              <a:t>svibnju</a:t>
            </a:r>
            <a:r>
              <a:rPr lang="en-GB" baseline="0" dirty="0" smtClean="0">
                <a:latin typeface="Arial" pitchFamily="34" charset="0"/>
              </a:rPr>
              <a:t> 2015. </a:t>
            </a:r>
            <a:r>
              <a:rPr lang="en-GB" baseline="0" dirty="0" err="1" smtClean="0">
                <a:latin typeface="Arial" pitchFamily="34" charset="0"/>
              </a:rPr>
              <a:t>godine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objavljen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treći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Temeljem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imenovat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se </a:t>
            </a:r>
            <a:r>
              <a:rPr lang="en-GB" baseline="0" dirty="0" err="1" smtClean="0">
                <a:latin typeface="Arial" pitchFamily="34" charset="0"/>
              </a:rPr>
              <a:t>stručne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Radne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počele</a:t>
            </a:r>
            <a:r>
              <a:rPr lang="en-GB" baseline="0" dirty="0" smtClean="0">
                <a:latin typeface="Arial" pitchFamily="34" charset="0"/>
              </a:rPr>
              <a:t> bi s </a:t>
            </a:r>
            <a:r>
              <a:rPr lang="en-GB" baseline="0" dirty="0" err="1" smtClean="0">
                <a:latin typeface="Arial" pitchFamily="34" charset="0"/>
              </a:rPr>
              <a:t>radom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rujnu</a:t>
            </a:r>
            <a:r>
              <a:rPr lang="en-GB" baseline="0" dirty="0" smtClean="0">
                <a:latin typeface="Arial" pitchFamily="34" charset="0"/>
              </a:rPr>
              <a:t>, a </a:t>
            </a:r>
            <a:r>
              <a:rPr lang="en-GB" baseline="0" dirty="0" err="1" smtClean="0">
                <a:latin typeface="Arial" pitchFamily="34" charset="0"/>
              </a:rPr>
              <a:t>prije</a:t>
            </a:r>
            <a:r>
              <a:rPr lang="en-GB" baseline="0" dirty="0" smtClean="0">
                <a:latin typeface="Arial" pitchFamily="34" charset="0"/>
              </a:rPr>
              <a:t> toga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uključene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sustav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edukacije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pojedini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općeobrazovni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izrađivat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cijelo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vrijeme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njegove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izvedbe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svim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vrstama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razinama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obrazovanja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Npr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Stručna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izradit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predmetni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kurikulum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matematike</a:t>
            </a:r>
            <a:r>
              <a:rPr lang="en-GB" baseline="0" dirty="0" smtClean="0">
                <a:latin typeface="Arial" pitchFamily="34" charset="0"/>
              </a:rPr>
              <a:t> od 1.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osnovne</a:t>
            </a:r>
            <a:r>
              <a:rPr lang="en-GB" baseline="0" dirty="0" smtClean="0">
                <a:latin typeface="Arial" pitchFamily="34" charset="0"/>
              </a:rPr>
              <a:t> do </a:t>
            </a:r>
            <a:r>
              <a:rPr lang="en-GB" baseline="0" dirty="0" err="1" smtClean="0">
                <a:latin typeface="Arial" pitchFamily="34" charset="0"/>
              </a:rPr>
              <a:t>završnog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razreda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srednje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škole</a:t>
            </a:r>
            <a:r>
              <a:rPr lang="en-GB" baseline="0" dirty="0" smtClean="0">
                <a:latin typeface="Arial" pitchFamily="34" charset="0"/>
              </a:rPr>
              <a:t>. Kao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kurikulmske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dokumente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područja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međupredmetne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teme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za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ovaj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krug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pozivamo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odgojno-obrazovne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radnike</a:t>
            </a:r>
            <a:r>
              <a:rPr lang="en-GB" baseline="0" dirty="0" smtClean="0">
                <a:latin typeface="Arial" pitchFamily="34" charset="0"/>
              </a:rPr>
              <a:t> da se </a:t>
            </a:r>
            <a:r>
              <a:rPr lang="en-GB" baseline="0" dirty="0" err="1" smtClean="0">
                <a:latin typeface="Arial" pitchFamily="34" charset="0"/>
              </a:rPr>
              <a:t>pravodobno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prijave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javne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pozive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Svi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informacije</a:t>
            </a:r>
            <a:r>
              <a:rPr lang="en-GB" baseline="0" dirty="0" smtClean="0">
                <a:latin typeface="Arial" pitchFamily="34" charset="0"/>
              </a:rPr>
              <a:t> o </a:t>
            </a:r>
            <a:r>
              <a:rPr lang="en-GB" baseline="0" dirty="0" err="1" smtClean="0">
                <a:latin typeface="Arial" pitchFamily="34" charset="0"/>
              </a:rPr>
              <a:t>broju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članova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radnih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skupina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uvjetima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rada</a:t>
            </a:r>
            <a:r>
              <a:rPr lang="en-GB" baseline="0" dirty="0" smtClean="0">
                <a:latin typeface="Arial" pitchFamily="34" charset="0"/>
              </a:rPr>
              <a:t>, </a:t>
            </a:r>
            <a:r>
              <a:rPr lang="en-GB" baseline="0" dirty="0" err="1" smtClean="0">
                <a:latin typeface="Arial" pitchFamily="34" charset="0"/>
              </a:rPr>
              <a:t>rokovima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ostali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relevanti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detalji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navedeni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javnim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pozivima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popratnom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obrazloženju</a:t>
            </a:r>
            <a:r>
              <a:rPr lang="en-GB" baseline="0" dirty="0" smtClean="0">
                <a:latin typeface="Arial" pitchFamily="34" charset="0"/>
              </a:rPr>
              <a:t>. </a:t>
            </a:r>
            <a:r>
              <a:rPr lang="en-GB" baseline="0" dirty="0" err="1" smtClean="0">
                <a:latin typeface="Arial" pitchFamily="34" charset="0"/>
              </a:rPr>
              <a:t>Javni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pozivi</a:t>
            </a:r>
            <a:r>
              <a:rPr lang="en-GB" baseline="0" dirty="0" smtClean="0">
                <a:latin typeface="Arial" pitchFamily="34" charset="0"/>
              </a:rPr>
              <a:t> bit </a:t>
            </a:r>
            <a:r>
              <a:rPr lang="en-GB" baseline="0" dirty="0" err="1" smtClean="0">
                <a:latin typeface="Arial" pitchFamily="34" charset="0"/>
              </a:rPr>
              <a:t>će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objavljeni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internetskim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stranicama</a:t>
            </a:r>
            <a:r>
              <a:rPr lang="en-GB" baseline="0" dirty="0" smtClean="0">
                <a:latin typeface="Arial" pitchFamily="34" charset="0"/>
              </a:rPr>
              <a:t> MZOS-a </a:t>
            </a:r>
            <a:r>
              <a:rPr lang="en-GB" baseline="0" dirty="0" err="1" smtClean="0">
                <a:latin typeface="Arial" pitchFamily="34" charset="0"/>
              </a:rPr>
              <a:t>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na</a:t>
            </a:r>
            <a:r>
              <a:rPr lang="en-GB" baseline="0" dirty="0" smtClean="0">
                <a:latin typeface="Arial" pitchFamily="34" charset="0"/>
              </a:rPr>
              <a:t> www.kurikulum.hr.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354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Posebnost</a:t>
            </a:r>
            <a:r>
              <a:rPr lang="en-GB" dirty="0" smtClean="0"/>
              <a:t> </a:t>
            </a:r>
            <a:r>
              <a:rPr lang="en-GB" dirty="0" err="1" smtClean="0"/>
              <a:t>cijelog</a:t>
            </a:r>
            <a:r>
              <a:rPr lang="en-GB" dirty="0" smtClean="0"/>
              <a:t> </a:t>
            </a:r>
            <a:r>
              <a:rPr lang="en-GB" dirty="0" err="1" smtClean="0"/>
              <a:t>procesa</a:t>
            </a:r>
            <a:r>
              <a:rPr lang="en-GB" dirty="0" smtClean="0"/>
              <a:t> </a:t>
            </a:r>
            <a:r>
              <a:rPr lang="en-GB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jest </a:t>
            </a:r>
            <a:r>
              <a:rPr lang="en-GB" baseline="0" dirty="0" err="1" smtClean="0"/>
              <a:t>činjenica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većinu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radnici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ustanova</a:t>
            </a:r>
            <a:r>
              <a:rPr lang="en-GB" baseline="0" dirty="0" smtClean="0"/>
              <a:t>. To ne </a:t>
            </a:r>
            <a:r>
              <a:rPr lang="en-GB" baseline="0" dirty="0" err="1" smtClean="0"/>
              <a:t>znači</a:t>
            </a:r>
            <a:r>
              <a:rPr lang="en-GB" baseline="0" dirty="0" smtClean="0"/>
              <a:t> da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akademska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sustavu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izostavljeni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Dapače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očekuje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ključan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</a:t>
            </a:r>
            <a:r>
              <a:rPr lang="en-GB" baseline="0" dirty="0" smtClean="0"/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akademske zajednice sa sveučilišta, znanstvenih instituta i Hrvatske akademije znanosti i umjetnosti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sudjelovanje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100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stručnjaka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akademske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zajednice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dvjestotinjak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odgojno-obraazovnih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odnosno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300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stručnjaka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 škola, vrtića, visokih učilišta, instituta, agencija, privatnog sektora, državne uprave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90516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Cijeli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koordinirat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metodološki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usmjeravati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Podaci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Ekspertne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cijelom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Jedinica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djelatnici</a:t>
            </a:r>
            <a:r>
              <a:rPr lang="en-GB" baseline="0" dirty="0" smtClean="0"/>
              <a:t> MZOS-a, AZOO-a, ASOO-a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NCVVO-a. </a:t>
            </a:r>
            <a:r>
              <a:rPr lang="en-GB" baseline="0" dirty="0" err="1" smtClean="0"/>
              <a:t>Podaci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članovima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Jedinice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administrativnu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dostupni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internetskoj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stranici</a:t>
            </a:r>
            <a:r>
              <a:rPr lang="en-GB" baseline="0" dirty="0" smtClean="0"/>
              <a:t> www.kurikulum.hr.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kurikularne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reforme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koji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izabrani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članove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stručnih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skupina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izradu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PREDMETNIH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kurikuluma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bit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izdvojeni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svojih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mjesta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tijekom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prvog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polugodišta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2015./2016.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njih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osigurane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zamjene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Zato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će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javni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pozivi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biti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svibnju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kako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bi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ustanove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pravovremeno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pripremile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nesmetani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početak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vrijeme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cijelog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procesa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z</a:t>
            </a:r>
            <a:r>
              <a:rPr lang="hr-H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načajna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pažnja i financijska sredstva bit će usmjerena stručnom usavršavanju odgojno-obrazovnih radnika kao </a:t>
            </a:r>
            <a:r>
              <a:rPr lang="hr-HR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kurikularne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reforme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7443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Jedna</a:t>
            </a:r>
            <a:r>
              <a:rPr lang="en-GB" dirty="0" smtClean="0"/>
              <a:t> od </a:t>
            </a:r>
            <a:r>
              <a:rPr lang="en-GB" dirty="0" err="1" smtClean="0"/>
              <a:t>osnovnih</a:t>
            </a:r>
            <a:r>
              <a:rPr lang="en-GB" dirty="0" smtClean="0"/>
              <a:t> </a:t>
            </a:r>
            <a:r>
              <a:rPr lang="en-GB" dirty="0" err="1" smtClean="0"/>
              <a:t>odrednica</a:t>
            </a:r>
            <a:r>
              <a:rPr lang="en-GB" dirty="0" smtClean="0"/>
              <a:t> </a:t>
            </a:r>
            <a:r>
              <a:rPr lang="en-GB" dirty="0" err="1" smtClean="0"/>
              <a:t>kurikularne</a:t>
            </a:r>
            <a:r>
              <a:rPr lang="en-GB" dirty="0" smtClean="0"/>
              <a:t> </a:t>
            </a:r>
            <a:r>
              <a:rPr lang="en-GB" dirty="0" err="1" smtClean="0"/>
              <a:t>reforme</a:t>
            </a:r>
            <a:r>
              <a:rPr lang="en-GB" dirty="0" smtClean="0"/>
              <a:t> jest </a:t>
            </a:r>
            <a:r>
              <a:rPr lang="en-GB" dirty="0" err="1" smtClean="0"/>
              <a:t>kontinuitet</a:t>
            </a:r>
            <a:r>
              <a:rPr lang="en-GB" dirty="0" smtClean="0"/>
              <a:t>. To </a:t>
            </a:r>
            <a:r>
              <a:rPr lang="en-GB" dirty="0" err="1" smtClean="0"/>
              <a:t>znači</a:t>
            </a:r>
            <a:r>
              <a:rPr lang="en-GB" dirty="0" smtClean="0"/>
              <a:t> da </a:t>
            </a:r>
            <a:r>
              <a:rPr lang="en-GB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preuzeti</a:t>
            </a:r>
            <a:r>
              <a:rPr lang="en-GB" baseline="0" dirty="0" smtClean="0"/>
              <a:t> dobra </a:t>
            </a:r>
            <a:r>
              <a:rPr lang="en-GB" baseline="0" dirty="0" err="1" smtClean="0"/>
              <a:t>iskustva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dijelovi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donošenja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Strategije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znanosti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tehnologije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inoviranje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usklađivanje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postavkama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Strategije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499823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Cjelovita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reforma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ključnih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cjeloživotno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funkcionalnih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. Na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razviti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znanstveno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utemeljena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suvremena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djetetu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primjerena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razvojnoj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dobi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djeteta</a:t>
            </a:r>
            <a:r>
              <a:rPr lang="en-GB" baseline="0" dirty="0" smtClean="0"/>
              <a:t>/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relevantna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djeteta</a:t>
            </a:r>
            <a:r>
              <a:rPr lang="en-GB" baseline="0" dirty="0" smtClean="0"/>
              <a:t>/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otvorena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stalnom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inoviranju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skladu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razvojem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društva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gospodarstva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znanosti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tehnologije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355803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 smtClean="0"/>
              <a:t>Cjelovita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reforma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usmjerena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jasno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definiranim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isključivo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kognitivne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prirode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), </a:t>
            </a:r>
            <a:r>
              <a:rPr lang="en-GB" baseline="0" dirty="0" err="1" smtClean="0"/>
              <a:t>nego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vještina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stavova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kreativnosti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inovativnosti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kritičkog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mišljenja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inicijativnosti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podzetnosti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estetskog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vrednovanja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odgovornosti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odnosa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sebi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drugima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okolini</a:t>
            </a:r>
            <a:r>
              <a:rPr lang="en-GB" baseline="0" dirty="0" smtClean="0"/>
              <a:t>, …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39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21353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Nacionalnog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rani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iznimne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važnosti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uvažavanje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sljedećih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načela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poticanje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cjelovitog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primjerenim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podrške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usklađenih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njihovim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individualnim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posebnostima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značajkama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individualiziran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fleksibilan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pristup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omogućuje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zadovoljenje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različitih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važnost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igre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razvoja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djece</a:t>
            </a:r>
            <a:r>
              <a:rPr lang="en-GB" baseline="0" dirty="0" smtClean="0"/>
              <a:t>; </a:t>
            </a:r>
            <a:r>
              <a:rPr lang="en-GB" baseline="0" dirty="0" err="1" smtClean="0"/>
              <a:t>kurikularnim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rješenjima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izbjeći</a:t>
            </a:r>
            <a:r>
              <a:rPr lang="en-GB" baseline="0" dirty="0" smtClean="0"/>
              <a:t> “</a:t>
            </a:r>
            <a:r>
              <a:rPr lang="en-GB" baseline="0" dirty="0" err="1" smtClean="0"/>
              <a:t>školifikaciju</a:t>
            </a:r>
            <a:r>
              <a:rPr lang="en-GB" baseline="0" dirty="0" smtClean="0"/>
              <a:t>” </a:t>
            </a:r>
            <a:r>
              <a:rPr lang="en-GB" baseline="0" dirty="0" err="1" smtClean="0"/>
              <a:t>odgojno-obrazovnog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procesa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ustanovama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predškolskog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</a:p>
          <a:p>
            <a:r>
              <a:rPr lang="en-GB" baseline="0" dirty="0" smtClean="0"/>
              <a:t>U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osnovnoškolski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ključno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konceptualnu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programsku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promjenu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predmeta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</a:t>
            </a:r>
            <a:r>
              <a:rPr lang="en-GB" baseline="0" dirty="0" err="1" smtClean="0"/>
              <a:t>poučavani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suvremeni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relevanti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budući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život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primjereni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međusobno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povezani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koherentnost</a:t>
            </a:r>
            <a:r>
              <a:rPr lang="en-GB" baseline="0" dirty="0" smtClean="0"/>
              <a:t>).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to </a:t>
            </a:r>
            <a:r>
              <a:rPr lang="en-GB" baseline="0" dirty="0" err="1" smtClean="0"/>
              <a:t>mora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uravnoteženost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područja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usvajanje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temeljnih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znanja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bazičnih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disciplina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novih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sadržaja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razvijati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informacijska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financijska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medijska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pismenost</a:t>
            </a:r>
            <a:r>
              <a:rPr lang="en-GB" baseline="0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71017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Kurikulumski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bit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zasnovani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omogućuju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uspješan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nastavak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visokoškolskoj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razini</a:t>
            </a:r>
            <a:r>
              <a:rPr lang="en-GB" baseline="0" dirty="0" smtClean="0"/>
              <a:t>, s </a:t>
            </a:r>
            <a:r>
              <a:rPr lang="en-GB" baseline="0" dirty="0" err="1" smtClean="0"/>
              <a:t>definiranom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zajedničkom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jezgrom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gimanzijske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programe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ali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završnim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razredima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kako</a:t>
            </a:r>
            <a:r>
              <a:rPr lang="en-GB" baseline="0" dirty="0" smtClean="0"/>
              <a:t> bi se </a:t>
            </a:r>
            <a:r>
              <a:rPr lang="en-GB" baseline="0" dirty="0" err="1" smtClean="0"/>
              <a:t>djelovalo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jasnije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profiliranje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gimnazijskog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pojedinih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škola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omogućilo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skladu</a:t>
            </a:r>
            <a:r>
              <a:rPr lang="en-GB" baseline="0" dirty="0" smtClean="0"/>
              <a:t> s </a:t>
            </a:r>
            <a:r>
              <a:rPr lang="en-GB" baseline="0" dirty="0" err="1" smtClean="0"/>
              <a:t>njihovim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interesima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sposobnostima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visokoškolskim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aspiracijama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Potrebno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precizno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isplanirati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povećanja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utvrditi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njihov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utjecaj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kadrovske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organizacijske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materijalne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uvjete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rada</a:t>
            </a:r>
            <a:r>
              <a:rPr lang="en-GB" baseline="0" dirty="0" smtClean="0"/>
              <a:t>.</a:t>
            </a:r>
          </a:p>
          <a:p>
            <a:r>
              <a:rPr lang="en-GB" baseline="0" dirty="0" err="1" smtClean="0"/>
              <a:t>Nacionalnim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definirat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omjeri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općeobrazovnih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općih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specifičnih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kompetencija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fleksibilnost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putem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izbornosti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modularnosti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odgađanje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diferencijacije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izradi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nužno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osigurati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relevantnost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olakšanje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prelaska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tržište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postupno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uvođenje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radnome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mjestu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svim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vrstama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oblicima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strukovnog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obrazovanja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0272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Cilj</a:t>
            </a:r>
            <a:r>
              <a:rPr lang="hr-HR" baseline="0" noProof="0" dirty="0" smtClean="0"/>
              <a:t> današnjega stručnog skupa je informiranje i upoznavanje članova (među)županijskog stručnog vijeća s ciljevima, planiranim tijekom i provedbom Cjelovite </a:t>
            </a:r>
            <a:r>
              <a:rPr lang="hr-HR" baseline="0" noProof="0" dirty="0" err="1" smtClean="0"/>
              <a:t>kurikularne</a:t>
            </a:r>
            <a:r>
              <a:rPr lang="hr-HR" baseline="0" noProof="0" dirty="0" smtClean="0"/>
              <a:t> reforme. Drugi cilj je stvaranje uvjeta za intenzivniju dvosmjernu komunikaciju između provoditelja reforme i baze, ali i između članova (M)ŽSV-a. Posebno važan cilj stručnog usavršavanja posvećenog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 u ovoj i godinama koje slijede jest osposobljavanje svih odgojno-obrazovnih radnika, prije svega za razumijevanje usvojenih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planiranih </a:t>
            </a:r>
            <a:r>
              <a:rPr lang="hr-HR" baseline="0" noProof="0" dirty="0" err="1" smtClean="0"/>
              <a:t>kurikulmskih</a:t>
            </a:r>
            <a:r>
              <a:rPr lang="hr-HR" baseline="0" noProof="0" dirty="0" smtClean="0"/>
              <a:t> i drugih dokumenata, kako bi se mogli aktivno uključiti u rad stručnih radnih skupina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</a:t>
            </a:r>
            <a:r>
              <a:rPr lang="hr-HR" baseline="0" noProof="0" dirty="0" smtClean="0"/>
              <a:t> u javnu raspravu. Srednjoročni cilj je osposobljavanje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pripremanje odgojno-obrazovnih radnika za eksperimentalnu primjenu, a potom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cjelovitu implementaciju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kurikulumskih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dokumenata</a:t>
            </a:r>
            <a:r>
              <a:rPr lang="hr-HR" baseline="0" noProof="0" dirty="0" smtClean="0"/>
              <a:t>. Dugoročni cilj, koji je ujedno važna mjera iz SOZT-a, jest stvaranje mreže za podršku u izradi </a:t>
            </a:r>
            <a:r>
              <a:rPr lang="hr-HR" baseline="0" noProof="0" dirty="0" err="1" smtClean="0"/>
              <a:t>kurikulumskih</a:t>
            </a:r>
            <a:r>
              <a:rPr lang="hr-HR" baseline="0" noProof="0" dirty="0" smtClean="0"/>
              <a:t> dokumenata i u </a:t>
            </a:r>
            <a:r>
              <a:rPr lang="en-GB" baseline="0" noProof="0" dirty="0" smtClean="0"/>
              <a:t>C</a:t>
            </a:r>
            <a:r>
              <a:rPr lang="hr-HR" baseline="0" noProof="0" dirty="0" err="1" smtClean="0"/>
              <a:t>jelovitoj</a:t>
            </a:r>
            <a:r>
              <a:rPr lang="hr-HR" baseline="0" noProof="0" dirty="0" smtClean="0"/>
              <a:t> </a:t>
            </a:r>
            <a:r>
              <a:rPr lang="hr-HR" baseline="0" noProof="0" dirty="0" err="1" smtClean="0"/>
              <a:t>kurikularnoj</a:t>
            </a:r>
            <a:r>
              <a:rPr lang="hr-HR" baseline="0" noProof="0" dirty="0" smtClean="0"/>
              <a:t> reformi.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810976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Kurikularni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osigurat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autonomiju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 </a:t>
            </a:r>
            <a:r>
              <a:rPr lang="hr-HR" b="0" dirty="0" smtClean="0">
                <a:cs typeface="Arial" pitchFamily="34" charset="0"/>
              </a:rPr>
              <a:t>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en-GB" b="0" dirty="0" smtClean="0">
                <a:ea typeface="Times New Roman" panose="02020603050405020304" pitchFamily="18" charset="0"/>
                <a:cs typeface="ChaparralPro-Regular"/>
              </a:rPr>
              <a:t>. </a:t>
            </a:r>
            <a:r>
              <a:rPr lang="en-GB" b="0" dirty="0" err="1" smtClean="0">
                <a:ea typeface="Times New Roman" panose="02020603050405020304" pitchFamily="18" charset="0"/>
                <a:cs typeface="ChaparralPro-Regular"/>
              </a:rPr>
              <a:t>Kurikulranim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rješenjima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poticat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će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b="0" baseline="0" dirty="0" err="1" smtClean="0">
                <a:ea typeface="Times New Roman" panose="02020603050405020304" pitchFamily="18" charset="0"/>
                <a:cs typeface="ChaparralPro-Regular"/>
              </a:rPr>
              <a:t>primjena</a:t>
            </a:r>
            <a:r>
              <a:rPr lang="en-GB" b="0" baseline="0" dirty="0" smtClean="0"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hr-HR" b="0" dirty="0" smtClean="0">
                <a:cs typeface="Arial" pitchFamily="34" charset="0"/>
              </a:rPr>
              <a:t>metoda poučavanja i učenja koje omogućuju aktivnu ulogu učenika u razvoju znanja, vještina i stavova uz podršku učitelja i nastavnika te u interakciji s drugim učenicima</a:t>
            </a:r>
            <a:r>
              <a:rPr lang="en-GB" b="0" dirty="0" smtClean="0">
                <a:cs typeface="Arial" pitchFamily="34" charset="0"/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3119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izradi</a:t>
            </a:r>
            <a:r>
              <a:rPr lang="en-GB" dirty="0" smtClean="0"/>
              <a:t> </a:t>
            </a:r>
            <a:r>
              <a:rPr lang="en-GB" dirty="0" err="1" smtClean="0"/>
              <a:t>novog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vrednovanja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ocjenjivanja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izvještavanja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neka</a:t>
            </a:r>
            <a:r>
              <a:rPr lang="en-GB" baseline="0" dirty="0" smtClean="0"/>
              <a:t> od </a:t>
            </a:r>
            <a:r>
              <a:rPr lang="en-GB" baseline="0" dirty="0" err="1" smtClean="0"/>
              <a:t>temeljnih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načela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unapređivanje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učenika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jasno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određivanje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kriterija</a:t>
            </a:r>
            <a:r>
              <a:rPr lang="en-GB" baseline="0" dirty="0" smtClean="0"/>
              <a:t> (standard) </a:t>
            </a:r>
            <a:r>
              <a:rPr lang="en-GB" baseline="0" dirty="0" err="1" smtClean="0"/>
              <a:t>usvojenosti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ishoda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osnove</a:t>
            </a:r>
            <a:r>
              <a:rPr lang="en-GB" baseline="0" dirty="0" smtClean="0"/>
              <a:t>  </a:t>
            </a:r>
            <a:r>
              <a:rPr lang="en-GB" baseline="0" dirty="0" err="1" smtClean="0"/>
              <a:t>za</a:t>
            </a:r>
            <a:r>
              <a:rPr lang="en-GB" baseline="0" dirty="0" smtClean="0"/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objektivnije i valjanije ocjenjivanje i vrednovanje učeničkih postignuća</a:t>
            </a: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;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pravodobno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komuniciranje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učenicima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roditeljima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vrednovanja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različite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prirode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raspoređena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tijekom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cijele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školske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godine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;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pravodobne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povratne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informacije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učenicima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roditeljima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kojima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usmjerava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njihovo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učenje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. To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su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korjenite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promjene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sustava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vrednovanja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,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ocjenjivanja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izvještavanja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pri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</a:t>
            </a:r>
            <a:r>
              <a:rPr lang="en-GB" baseline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čemu</a:t>
            </a:r>
            <a:r>
              <a:rPr lang="en-GB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 se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razlikuju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tri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pristupa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naučenoga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služe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svega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unaprjeđivanju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prilagođavanju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poučavanja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budućnosti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naučenoga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uglavnom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koristi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bilježenje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izvješćivanje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već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usvojenim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ishodima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65880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acionalni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će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kurikulumski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dokumenti povećati prostor unutar kojega škole autonomno odlučuju o kurikulumu, omogućavajući im time u osjetno većoj mjeri uvođenje izbornih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kurikularnih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sadržaja u obliku izbornih predmeta, modula ili posebnih vrsta odgojno-obrazovnih programa i aktivnosti. To će školama omogućiti da se profiliraju u skladu s vlastitom vizijom i potrebama okruženja, a učenicima da zadovolje svoje interese i potrebe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odgojno-obrazovni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period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proizlazi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kurikularnih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ciljeva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dobi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predstavljaju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temeljne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referentne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točke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definiranje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ishoda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učenja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određivanje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napretka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vrednovanje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učeničkih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postignuća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planiranje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organizaciju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Omogućavaju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primjereno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oblikovanje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predškole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bolje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povezivanje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predškolskog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osnovnoškolskog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dijela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olakšava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prijelaz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razredne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predmetnu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nastavu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Ciklusi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predstavljaju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prijelazno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razvojno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rješenje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prema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devetogodišnjoj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osnovnoj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školi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rtl="0"/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Kurikulumska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rješenja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koja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odnose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autonomiju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otvorit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će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mogućnost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promjene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predmetno-satnog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sustava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početnim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razredima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osnovne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škole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GB" b="0" dirty="0" smtClean="0">
              <a:effectLst/>
            </a:endParaRPr>
          </a:p>
          <a:p>
            <a:endParaRPr lang="en-GB" b="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16760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45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err="1" smtClean="0">
                <a:latin typeface="Arial" pitchFamily="34" charset="0"/>
              </a:rPr>
              <a:t>Jednom</a:t>
            </a:r>
            <a:r>
              <a:rPr lang="en-GB" dirty="0" smtClean="0">
                <a:latin typeface="Arial" pitchFamily="34" charset="0"/>
              </a:rPr>
              <a:t> </a:t>
            </a:r>
            <a:r>
              <a:rPr lang="en-GB" dirty="0" err="1" smtClean="0">
                <a:latin typeface="Arial" pitchFamily="34" charset="0"/>
              </a:rPr>
              <a:t>rječju</a:t>
            </a:r>
            <a:r>
              <a:rPr lang="en-GB" dirty="0" smtClean="0">
                <a:latin typeface="Arial" pitchFamily="34" charset="0"/>
              </a:rPr>
              <a:t>, </a:t>
            </a:r>
            <a:r>
              <a:rPr lang="en-GB" dirty="0" err="1" smtClean="0">
                <a:latin typeface="Arial" pitchFamily="34" charset="0"/>
              </a:rPr>
              <a:t>odgojno-obrazovni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radnici</a:t>
            </a:r>
            <a:r>
              <a:rPr lang="en-GB" baseline="0" dirty="0" smtClean="0">
                <a:latin typeface="Arial" pitchFamily="34" charset="0"/>
              </a:rPr>
              <a:t> u </a:t>
            </a:r>
            <a:r>
              <a:rPr lang="en-GB" baseline="0" dirty="0" err="1" smtClean="0">
                <a:latin typeface="Arial" pitchFamily="34" charset="0"/>
              </a:rPr>
              <a:t>procesu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kurikularne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reforme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imaju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ključnu</a:t>
            </a:r>
            <a:r>
              <a:rPr lang="en-GB" baseline="0" dirty="0" smtClean="0">
                <a:latin typeface="Arial" pitchFamily="34" charset="0"/>
              </a:rPr>
              <a:t> </a:t>
            </a:r>
            <a:r>
              <a:rPr lang="en-GB" baseline="0" dirty="0" err="1" smtClean="0">
                <a:latin typeface="Arial" pitchFamily="34" charset="0"/>
              </a:rPr>
              <a:t>ulogu</a:t>
            </a:r>
            <a:r>
              <a:rPr lang="en-GB" baseline="0" dirty="0" smtClean="0">
                <a:latin typeface="Arial" pitchFamily="34" charset="0"/>
              </a:rPr>
              <a:t>!</a:t>
            </a:r>
            <a:endParaRPr lang="hr-H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00825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Kako</a:t>
            </a:r>
            <a:r>
              <a:rPr lang="en-GB" dirty="0" smtClean="0"/>
              <a:t> bi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ulogu</a:t>
            </a:r>
            <a:r>
              <a:rPr lang="en-GB" dirty="0" smtClean="0"/>
              <a:t> </a:t>
            </a:r>
            <a:r>
              <a:rPr lang="en-GB" dirty="0" err="1" smtClean="0"/>
              <a:t>mogli</a:t>
            </a:r>
            <a:r>
              <a:rPr lang="en-GB" dirty="0" smtClean="0"/>
              <a:t> </a:t>
            </a:r>
            <a:r>
              <a:rPr lang="en-GB" dirty="0" err="1" smtClean="0"/>
              <a:t>realizirati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prije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svega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moraju</a:t>
            </a:r>
            <a:r>
              <a:rPr lang="en-GB" baseline="0" dirty="0" smtClean="0"/>
              <a:t> se </a:t>
            </a:r>
            <a:r>
              <a:rPr lang="en-GB" baseline="0" dirty="0" err="1" smtClean="0"/>
              <a:t>informirati</a:t>
            </a:r>
            <a:r>
              <a:rPr lang="en-GB" baseline="0" dirty="0" smtClean="0"/>
              <a:t> o </a:t>
            </a:r>
            <a:r>
              <a:rPr lang="en-GB" baseline="0" dirty="0" err="1" smtClean="0"/>
              <a:t>temeljnim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postavkama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ciljevima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dionicama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Pozvani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uključivanje</a:t>
            </a:r>
            <a:r>
              <a:rPr lang="en-GB" baseline="0" dirty="0" smtClean="0"/>
              <a:t> u rad </a:t>
            </a:r>
            <a:r>
              <a:rPr lang="en-GB" baseline="0" dirty="0" err="1" smtClean="0"/>
              <a:t>stručnih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skupina</a:t>
            </a:r>
            <a:r>
              <a:rPr lang="en-GB" baseline="0" dirty="0" smtClean="0"/>
              <a:t>, u </a:t>
            </a:r>
            <a:r>
              <a:rPr lang="en-GB" baseline="0" dirty="0" err="1" smtClean="0"/>
              <a:t>kojima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će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činiti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većinu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članova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Kada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budu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važno</a:t>
            </a:r>
            <a:r>
              <a:rPr lang="en-GB" baseline="0" dirty="0" smtClean="0"/>
              <a:t> je da </a:t>
            </a:r>
            <a:r>
              <a:rPr lang="en-GB" baseline="0" dirty="0" err="1" smtClean="0"/>
              <a:t>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upoznaju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uključe</a:t>
            </a:r>
            <a:r>
              <a:rPr lang="en-GB" baseline="0" dirty="0" smtClean="0"/>
              <a:t> se u </a:t>
            </a:r>
            <a:r>
              <a:rPr lang="en-GB" baseline="0" dirty="0" err="1" smtClean="0"/>
              <a:t>javnu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raspravu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konzultacije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</a:t>
            </a:r>
            <a:r>
              <a:rPr lang="en-GB" baseline="0" dirty="0" smtClean="0"/>
              <a:t> time </a:t>
            </a:r>
            <a:r>
              <a:rPr lang="en-GB" baseline="0" dirty="0" err="1" smtClean="0"/>
              <a:t>doprinesu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konačnom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oblikovanju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. Bez </a:t>
            </a:r>
            <a:r>
              <a:rPr lang="en-GB" baseline="0" dirty="0" err="1" smtClean="0"/>
              <a:t>obzira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kvalitetu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izrađenih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ostvarenje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kurikularne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reforme</a:t>
            </a:r>
            <a:r>
              <a:rPr lang="en-GB" baseline="0" dirty="0" smtClean="0"/>
              <a:t> I </a:t>
            </a:r>
            <a:r>
              <a:rPr lang="en-GB" baseline="0" dirty="0" err="1" smtClean="0"/>
              <a:t>primjena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kurikulumskih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dokumenata</a:t>
            </a:r>
            <a:r>
              <a:rPr lang="en-GB" baseline="0" dirty="0" smtClean="0"/>
              <a:t> u </a:t>
            </a:r>
            <a:r>
              <a:rPr lang="en-GB" baseline="0" dirty="0" err="1" smtClean="0"/>
              <a:t>praksi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nisu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mogući</a:t>
            </a:r>
            <a:r>
              <a:rPr lang="en-GB" baseline="0" dirty="0" smtClean="0"/>
              <a:t> bez </a:t>
            </a:r>
            <a:r>
              <a:rPr lang="en-GB" baseline="0" dirty="0" err="1" smtClean="0"/>
              <a:t>kvalitetnih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angažiranih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odgovornih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učitelja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nastavnika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drugih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odgojno-obrazovnih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radnika</a:t>
            </a:r>
            <a:r>
              <a:rPr lang="en-GB" baseline="0" dirty="0" smtClean="0"/>
              <a:t>. 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46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147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Predavanje je podijeljeno u tri</a:t>
            </a:r>
            <a:r>
              <a:rPr lang="hr-HR" baseline="0" noProof="0" dirty="0" smtClean="0">
                <a:latin typeface="Arial" pitchFamily="34" charset="0"/>
              </a:rPr>
              <a:t> dijela: u prvom se objašnjava kontekst u kojemu se priprema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provodi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reforma, u drugom akcijski plan odnosno plan aktivnosti koje će se odvijati po pojedinim dionicama, a u trećem uloga glavnih nositelja u reformi. Na kraju predavanja možemo zajedno odgovoriti na pitanje je li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 nužnost, još jedna prilika ili još jedan neuspjeli pokušaj.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109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Tko</a:t>
            </a:r>
            <a:r>
              <a:rPr lang="hr-HR" baseline="0" noProof="0" dirty="0" smtClean="0">
                <a:latin typeface="Arial" pitchFamily="34" charset="0"/>
              </a:rPr>
              <a:t> i kada je odlučio da je sustavu odgoja i obrazovanja u Hrvatskoj nužna cjelovita </a:t>
            </a:r>
            <a:r>
              <a:rPr lang="hr-HR" baseline="0" noProof="0" dirty="0" err="1" smtClean="0">
                <a:latin typeface="Arial" pitchFamily="34" charset="0"/>
              </a:rPr>
              <a:t>kurikularna</a:t>
            </a:r>
            <a:r>
              <a:rPr lang="hr-HR" baseline="0" noProof="0" dirty="0" smtClean="0">
                <a:latin typeface="Arial" pitchFamily="34" charset="0"/>
              </a:rPr>
              <a:t> reforma?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37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noProof="0" dirty="0" smtClean="0"/>
              <a:t>U</a:t>
            </a:r>
            <a:r>
              <a:rPr lang="hr-HR" baseline="0" noProof="0" dirty="0" smtClean="0"/>
              <a:t> listopadu prošle godine Hrvatski je sabor usvojio Strategiju obrazovanja, znanosti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tehnologije. Tekst Strategije dostupan je u NN 124/2014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na internetskim stranicama Ministarstva znanosti, obrazovanja </a:t>
            </a:r>
            <a:r>
              <a:rPr lang="en-GB" baseline="0" noProof="0" dirty="0" err="1" smtClean="0"/>
              <a:t>i</a:t>
            </a:r>
            <a:r>
              <a:rPr lang="hr-HR" baseline="0" noProof="0" dirty="0" smtClean="0"/>
              <a:t> sporta.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Strategija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sadrži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glavne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smjernice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za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razvoj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obrazovanja</a:t>
            </a:r>
            <a:r>
              <a:rPr lang="en-GB" baseline="0" noProof="0" dirty="0" smtClean="0"/>
              <a:t>, </a:t>
            </a:r>
            <a:r>
              <a:rPr lang="en-GB" baseline="0" noProof="0" dirty="0" err="1" smtClean="0"/>
              <a:t>znanosti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i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tehnologije</a:t>
            </a:r>
            <a:r>
              <a:rPr lang="en-GB" baseline="0" noProof="0" dirty="0" smtClean="0"/>
              <a:t> u </a:t>
            </a:r>
            <a:r>
              <a:rPr lang="en-GB" baseline="0" noProof="0" dirty="0" err="1" smtClean="0"/>
              <a:t>Hrvatskoj</a:t>
            </a:r>
            <a:r>
              <a:rPr lang="en-GB" baseline="0" noProof="0" dirty="0" smtClean="0"/>
              <a:t> u </a:t>
            </a:r>
            <a:r>
              <a:rPr lang="en-GB" baseline="0" noProof="0" dirty="0" err="1" smtClean="0"/>
              <a:t>idućem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desetljeću</a:t>
            </a:r>
            <a:r>
              <a:rPr lang="en-GB" baseline="0" noProof="0" dirty="0" smtClean="0"/>
              <a:t>, a </a:t>
            </a:r>
            <a:r>
              <a:rPr lang="en-GB" baseline="0" noProof="0" dirty="0" err="1" smtClean="0"/>
              <a:t>posebna</a:t>
            </a:r>
            <a:r>
              <a:rPr lang="en-GB" baseline="0" noProof="0" dirty="0" smtClean="0"/>
              <a:t> je </a:t>
            </a:r>
            <a:r>
              <a:rPr lang="en-GB" baseline="0" noProof="0" dirty="0" err="1" smtClean="0"/>
              <a:t>pozornost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posvećena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cjeloživotnom</a:t>
            </a:r>
            <a:r>
              <a:rPr lang="en-GB" baseline="0" noProof="0" dirty="0" smtClean="0"/>
              <a:t> </a:t>
            </a:r>
            <a:r>
              <a:rPr lang="en-GB" baseline="0" noProof="0" dirty="0" err="1" smtClean="0"/>
              <a:t>učenju</a:t>
            </a:r>
            <a:r>
              <a:rPr lang="en-GB" baseline="0" noProof="0" dirty="0" smtClean="0"/>
              <a:t>.</a:t>
            </a:r>
            <a:endParaRPr lang="hr-H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330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52AECB-6873-4BC2-A43F-73D4D100D93E}" type="slidenum">
              <a:rPr lang="en-US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US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r-HR" noProof="0" dirty="0" smtClean="0">
                <a:latin typeface="Arial" pitchFamily="34" charset="0"/>
              </a:rPr>
              <a:t>Za vaš svakodnevni rad u sustavu odgoja </a:t>
            </a:r>
            <a:r>
              <a:rPr lang="en-GB" noProof="0" dirty="0" err="1" smtClean="0">
                <a:latin typeface="Arial" pitchFamily="34" charset="0"/>
              </a:rPr>
              <a:t>i</a:t>
            </a:r>
            <a:r>
              <a:rPr lang="hr-HR" noProof="0" dirty="0" smtClean="0">
                <a:latin typeface="Arial" pitchFamily="34" charset="0"/>
              </a:rPr>
              <a:t> obrazovanja, a posebno za rad u budućnosti posebno su važna prva dva poglavlja Strategije. Prvo se odnosi na cjeloživotno</a:t>
            </a:r>
            <a:r>
              <a:rPr lang="hr-HR" baseline="0" noProof="0" dirty="0" smtClean="0">
                <a:latin typeface="Arial" pitchFamily="34" charset="0"/>
              </a:rPr>
              <a:t> učenje, a drugo na sve vrste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razine obrazovanja</a:t>
            </a:r>
            <a:r>
              <a:rPr lang="en-GB" baseline="0" noProof="0" dirty="0" smtClean="0">
                <a:latin typeface="Arial" pitchFamily="34" charset="0"/>
              </a:rPr>
              <a:t>,</a:t>
            </a:r>
            <a:r>
              <a:rPr lang="hr-HR" baseline="0" noProof="0" dirty="0" smtClean="0">
                <a:latin typeface="Arial" pitchFamily="34" charset="0"/>
              </a:rPr>
              <a:t> od ranog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predškolskog odgoja </a:t>
            </a:r>
            <a:r>
              <a:rPr lang="en-GB" baseline="0" noProof="0" dirty="0" err="1" smtClean="0">
                <a:latin typeface="Arial" pitchFamily="34" charset="0"/>
              </a:rPr>
              <a:t>i</a:t>
            </a:r>
            <a:r>
              <a:rPr lang="hr-HR" baseline="0" noProof="0" dirty="0" smtClean="0">
                <a:latin typeface="Arial" pitchFamily="34" charset="0"/>
              </a:rPr>
              <a:t> obrazovanja do visokoškolskog.</a:t>
            </a:r>
            <a:endParaRPr lang="hr-HR" noProof="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45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 </a:t>
            </a:r>
            <a:r>
              <a:rPr lang="en-GB" dirty="0" err="1" smtClean="0"/>
              <a:t>poglavlju</a:t>
            </a:r>
            <a:r>
              <a:rPr lang="en-GB" dirty="0" smtClean="0"/>
              <a:t> </a:t>
            </a:r>
            <a:r>
              <a:rPr lang="en-GB" dirty="0" err="1" smtClean="0"/>
              <a:t>Cjeloživotno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učenje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izdvojeno</a:t>
            </a:r>
            <a:r>
              <a:rPr lang="en-GB" baseline="0" dirty="0" smtClean="0"/>
              <a:t> je pet </a:t>
            </a:r>
            <a:r>
              <a:rPr lang="en-GB" baseline="0" dirty="0" err="1" smtClean="0"/>
              <a:t>ciljeva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Posebno</a:t>
            </a:r>
            <a:r>
              <a:rPr lang="en-GB" baseline="0" dirty="0" smtClean="0"/>
              <a:t> je </a:t>
            </a:r>
            <a:r>
              <a:rPr lang="en-GB" baseline="0" dirty="0" err="1" smtClean="0"/>
              <a:t>važan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četvrti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cilj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čijem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ostvarenju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doprinosi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današnji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stručni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skup</a:t>
            </a:r>
            <a:r>
              <a:rPr lang="en-GB" baseline="0" dirty="0" smtClean="0"/>
              <a:t>.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DF7BA2-684F-4CCF-91C8-D219B9283C2D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56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avni podnaslov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/>
          <a:lstStyle/>
          <a:p>
            <a:fld id="{67C78447-2103-468F-A011-24216C6C3B3E}" type="datetimeFigureOut">
              <a:rPr lang="hr-HR" smtClean="0"/>
              <a:pPr/>
              <a:t>11.5.2015.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236365" y="200564"/>
            <a:ext cx="2678538" cy="318981"/>
          </a:xfrm>
          <a:prstGeom prst="rect">
            <a:avLst/>
          </a:prstGeom>
        </p:spPr>
        <p:txBody>
          <a:bodyPr/>
          <a:lstStyle/>
          <a:p>
            <a:endParaRPr lang="hr-HR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67327" y="287236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000" cap="all"/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565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78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e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877456"/>
            <a:ext cx="10483274" cy="5195454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4808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gi 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130737" y="1627910"/>
            <a:ext cx="9941359" cy="4063999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000" b="1" i="0" cap="all">
                <a:solidFill>
                  <a:schemeClr val="bg1"/>
                </a:solidFill>
              </a:defRPr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230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601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ca+pod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152239" y="865910"/>
            <a:ext cx="8903854" cy="28517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166813" y="4294188"/>
            <a:ext cx="8566150" cy="169862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1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+bule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32873" y="2119747"/>
            <a:ext cx="10335491" cy="317961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6">
                  <a:lumMod val="75000"/>
                </a:schemeClr>
              </a:buClr>
              <a:buSzPct val="80000"/>
              <a:buFont typeface="Arial"/>
              <a:buChar char="•"/>
              <a:defRPr sz="2400"/>
            </a:lvl1pPr>
          </a:lstStyle>
          <a:p>
            <a:pPr lvl="0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914399" y="952788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4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738909"/>
            <a:ext cx="10483274" cy="53340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200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dine nabraja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309091" y="715818"/>
            <a:ext cx="8578273" cy="548409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81000" y="727364"/>
            <a:ext cx="1766888" cy="5495636"/>
          </a:xfrm>
          <a:prstGeom prst="rect">
            <a:avLst/>
          </a:prstGeom>
        </p:spPr>
        <p:txBody>
          <a:bodyPr vert="horz"/>
          <a:lstStyle>
            <a:lvl1pPr marL="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2pPr>
            <a:lvl3pPr marL="9144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3pPr>
            <a:lvl4pPr marL="13716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4pPr>
            <a:lvl5pPr marL="1828800" indent="0" algn="r">
              <a:buFontTx/>
              <a:buNone/>
              <a:defRPr sz="2400" b="1" i="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3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38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+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4433454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 b="1" i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a-IN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25945" y="675697"/>
            <a:ext cx="10363200" cy="640485"/>
          </a:xfrm>
          <a:prstGeom prst="rect">
            <a:avLst/>
          </a:prstGeom>
        </p:spPr>
        <p:txBody>
          <a:bodyPr/>
          <a:lstStyle>
            <a:lvl1pPr>
              <a:defRPr sz="2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880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011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71" r:id="rId2"/>
    <p:sldLayoutId id="2147483744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i="0" kern="1200" cap="small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035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5000" b="1" i="0" kern="1200" cap="all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88595" y="1472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u="none" cap="small">
                <a:solidFill>
                  <a:srgbClr val="FF6600"/>
                </a:solidFill>
              </a:defRPr>
            </a:lvl1pPr>
          </a:lstStyle>
          <a:p>
            <a:r>
              <a:rPr lang="ta-IN" dirty="0" smtClean="0"/>
              <a:t>05/05/2015</a:t>
            </a:r>
            <a:endParaRPr lang="hr-H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05279" y="200564"/>
            <a:ext cx="3047994" cy="3189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i="0" cap="small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algn="l"/>
            <a:r>
              <a:rPr lang="ta-IN" dirty="0" smtClean="0"/>
              <a:t>cjelovita kurikularna reforma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27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73" r:id="rId3"/>
    <p:sldLayoutId id="2147483774" r:id="rId4"/>
    <p:sldLayoutId id="2147483775" r:id="rId5"/>
    <p:sldLayoutId id="2147483776" r:id="rId6"/>
    <p:sldLayoutId id="2147483777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52239" y="704274"/>
            <a:ext cx="8903854" cy="2851726"/>
          </a:xfrm>
        </p:spPr>
        <p:txBody>
          <a:bodyPr/>
          <a:lstStyle/>
          <a:p>
            <a:r>
              <a:rPr lang="ta-IN" dirty="0" smtClean="0"/>
              <a:t>CJELOVITA </a:t>
            </a:r>
            <a:br>
              <a:rPr lang="ta-IN" dirty="0" smtClean="0"/>
            </a:br>
            <a:r>
              <a:rPr lang="ta-IN" dirty="0" smtClean="0"/>
              <a:t>KURIKULARNA </a:t>
            </a:r>
            <a:br>
              <a:rPr lang="ta-IN" dirty="0" smtClean="0"/>
            </a:br>
            <a:r>
              <a:rPr lang="ta-IN" dirty="0" smtClean="0"/>
              <a:t>REFORMA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1201450" y="3959368"/>
            <a:ext cx="8566150" cy="136308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ta-IN" dirty="0" smtClean="0"/>
              <a:t>Stručni skupovi (među)županijskih stručnih vijeća</a:t>
            </a:r>
          </a:p>
          <a:p>
            <a:pPr>
              <a:lnSpc>
                <a:spcPct val="120000"/>
              </a:lnSpc>
            </a:pPr>
            <a:endParaRPr lang="ta-IN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00727" y="5945910"/>
            <a:ext cx="487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a-IN" b="1" dirty="0" smtClean="0">
                <a:solidFill>
                  <a:schemeClr val="accent6">
                    <a:lumMod val="75000"/>
                  </a:schemeClr>
                </a:solidFill>
              </a:rPr>
              <a:t>svibanj 2015.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5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259795" y="1880825"/>
            <a:ext cx="10335491" cy="3689826"/>
          </a:xfrm>
        </p:spPr>
        <p:txBody>
          <a:bodyPr>
            <a:noAutofit/>
          </a:bodyPr>
          <a:lstStyle/>
          <a:p>
            <a:r>
              <a:rPr lang="hr-HR" dirty="0"/>
              <a:t>U</a:t>
            </a:r>
            <a:r>
              <a:rPr lang="hr-HR" dirty="0" smtClean="0"/>
              <a:t>naprijediti razvojni potencijal odgojno-obrazovnih ustanova </a:t>
            </a:r>
          </a:p>
          <a:p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Provesti cjelovitu </a:t>
            </a:r>
            <a:r>
              <a:rPr lang="hr-HR" b="1" dirty="0" err="1" smtClean="0">
                <a:solidFill>
                  <a:schemeClr val="accent6">
                    <a:lumMod val="75000"/>
                  </a:schemeClr>
                </a:solidFill>
              </a:rPr>
              <a:t>kurikularnu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 reformu</a:t>
            </a:r>
          </a:p>
          <a:p>
            <a:r>
              <a:rPr lang="hr-HR" dirty="0" smtClean="0"/>
              <a:t>Izmijeniti strukturu osnovnog obrazovanja</a:t>
            </a:r>
          </a:p>
          <a:p>
            <a:r>
              <a:rPr lang="hr-HR" dirty="0" smtClean="0"/>
              <a:t>P</a:t>
            </a:r>
            <a:r>
              <a:rPr lang="sv-SE" dirty="0" smtClean="0"/>
              <a:t>odići kvalitetu rada i društvenog ugleda učitelja</a:t>
            </a:r>
            <a:endParaRPr lang="hr-HR" dirty="0" smtClean="0"/>
          </a:p>
          <a:p>
            <a:r>
              <a:rPr lang="hr-HR" dirty="0" smtClean="0"/>
              <a:t>Unaprijediti kvalitetu rukovođenja odgojno-obrazovnim ustanovama</a:t>
            </a:r>
          </a:p>
          <a:p>
            <a:r>
              <a:rPr lang="hr-HR" dirty="0" smtClean="0"/>
              <a:t>Razviti cjelovit sustav podrške učenicima</a:t>
            </a:r>
          </a:p>
          <a:p>
            <a:r>
              <a:rPr lang="hr-HR" dirty="0" smtClean="0"/>
              <a:t>Osigurati optimalne uvjete rada odgojno-obrazovnih ustanova</a:t>
            </a:r>
          </a:p>
          <a:p>
            <a:r>
              <a:rPr lang="hr-HR" dirty="0" smtClean="0"/>
              <a:t>Ustrojiti sustav osiguravanja kvalitete odgoja i obrazovanja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736150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RANI I PREDŠKOLSKI, OSNOVNOŠKOLSKI I SREDNJOŠKOLSKI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pl-PL" dirty="0" smtClean="0"/>
              <a:t>ODGOJ I OBRAZOVANJE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a-IN" dirty="0" smtClean="0"/>
              <a:t>reakcija na najavu cjelovite </a:t>
            </a:r>
          </a:p>
          <a:p>
            <a:r>
              <a:rPr lang="ta-IN" dirty="0" smtClean="0"/>
              <a:t>kurikularne reforme:</a:t>
            </a:r>
          </a:p>
          <a:p>
            <a:endParaRPr lang="ta-IN" dirty="0"/>
          </a:p>
          <a:p>
            <a:r>
              <a:rPr lang="ta-IN" dirty="0" smtClean="0"/>
              <a:t>SVAKIH NEKOLIKO GODINA </a:t>
            </a:r>
          </a:p>
          <a:p>
            <a:r>
              <a:rPr lang="ta-IN" dirty="0" smtClean="0"/>
              <a:t>IMAMO REFORMU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3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309091" y="1030189"/>
            <a:ext cx="8578273" cy="548409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>
                <a:latin typeface="Calibri" panose="020F0502020204030204" pitchFamily="34" charset="0"/>
              </a:rPr>
              <a:t>J</a:t>
            </a:r>
            <a:r>
              <a:rPr lang="ta-IN" dirty="0" smtClean="0">
                <a:latin typeface="Calibri" panose="020F0502020204030204" pitchFamily="34" charset="0"/>
              </a:rPr>
              <a:t>edinstvena osnovna osmogodišnja</a:t>
            </a: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ta-IN" dirty="0" smtClean="0">
                <a:latin typeface="Calibri" panose="020F0502020204030204" pitchFamily="34" charset="0"/>
              </a:rPr>
              <a:t>škola </a:t>
            </a:r>
          </a:p>
          <a:p>
            <a:pPr>
              <a:spcAft>
                <a:spcPts val="1200"/>
              </a:spcAft>
            </a:pPr>
            <a:r>
              <a:rPr lang="ta-IN" dirty="0">
                <a:latin typeface="Calibri" panose="020F0502020204030204" pitchFamily="34" charset="0"/>
              </a:rPr>
              <a:t>Č</a:t>
            </a:r>
            <a:r>
              <a:rPr lang="ta-IN" dirty="0" smtClean="0">
                <a:latin typeface="Calibri" panose="020F0502020204030204" pitchFamily="34" charset="0"/>
              </a:rPr>
              <a:t>etverogodišnja gimnazija</a:t>
            </a:r>
            <a:endParaRPr lang="ta-IN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Usmjereno srednjoškolsko obrazovanje</a:t>
            </a:r>
            <a:endParaRPr lang="hr-HR" dirty="0"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r>
              <a:rPr lang="ta-IN" dirty="0" smtClean="0">
                <a:latin typeface="Calibri" panose="020F0502020204030204" pitchFamily="34" charset="0"/>
              </a:rPr>
              <a:t>Četverogodišnja gimnazija</a:t>
            </a:r>
            <a:endParaRPr lang="hr-HR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04091" y="902161"/>
            <a:ext cx="1766888" cy="5495636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a-IN" dirty="0" smtClean="0"/>
              <a:t>1958.</a:t>
            </a:r>
          </a:p>
          <a:p>
            <a:pPr>
              <a:lnSpc>
                <a:spcPct val="140000"/>
              </a:lnSpc>
            </a:pPr>
            <a:endParaRPr lang="ta-IN" dirty="0" smtClean="0"/>
          </a:p>
          <a:p>
            <a:pPr>
              <a:lnSpc>
                <a:spcPct val="140000"/>
              </a:lnSpc>
            </a:pPr>
            <a:r>
              <a:rPr lang="ta-IN" dirty="0" smtClean="0"/>
              <a:t>1977.</a:t>
            </a:r>
          </a:p>
          <a:p>
            <a:pPr>
              <a:lnSpc>
                <a:spcPct val="140000"/>
              </a:lnSpc>
            </a:pPr>
            <a:r>
              <a:rPr lang="ta-IN" dirty="0" smtClean="0"/>
              <a:t>1991.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6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12948" y="238539"/>
            <a:ext cx="11088721" cy="6400097"/>
          </a:xfrm>
        </p:spPr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1958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i program za osnovnu  </a:t>
            </a:r>
            <a:r>
              <a:rPr lang="hr-HR" sz="2300" dirty="0" smtClean="0">
                <a:latin typeface="Calibri" panose="020F0502020204030204" pitchFamily="34" charset="0"/>
              </a:rPr>
              <a:t>školu                                                      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1972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Opći nastavni plan za osnovnu školu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</a:t>
            </a:r>
            <a:r>
              <a:rPr lang="ta-IN" sz="2300" dirty="0" smtClean="0">
                <a:latin typeface="Calibri" panose="020F0502020204030204" pitchFamily="34" charset="0"/>
              </a:rPr>
              <a:t>    </a:t>
            </a:r>
            <a:r>
              <a:rPr lang="hr-HR" sz="2300" dirty="0" smtClean="0">
                <a:latin typeface="Calibri" panose="020F0502020204030204" pitchFamily="34" charset="0"/>
              </a:rPr>
              <a:t> 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1974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Osnove nastavnog plana i programa za srednjoškolsko obrazovanje u SR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Hrvatskoj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1990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Plan i program odgoja i osnovnog obrazovanja    </a:t>
            </a:r>
            <a:r>
              <a:rPr lang="hr-HR" sz="2300" dirty="0" smtClean="0">
                <a:latin typeface="Calibri" panose="020F0502020204030204" pitchFamily="34" charset="0"/>
              </a:rPr>
              <a:t>   </a:t>
            </a:r>
            <a:r>
              <a:rPr lang="ta-IN" sz="2300" dirty="0" smtClean="0">
                <a:latin typeface="Calibri" panose="020F0502020204030204" pitchFamily="34" charset="0"/>
              </a:rPr>
              <a:t>     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1991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 osnovnog školstva </a:t>
            </a:r>
            <a:r>
              <a:rPr lang="sv-SE" sz="2300" dirty="0" smtClean="0">
                <a:latin typeface="Calibri" panose="020F0502020204030204" pitchFamily="34" charset="0"/>
              </a:rPr>
              <a:t>(</a:t>
            </a:r>
            <a:r>
              <a:rPr lang="ta-IN" sz="2300" dirty="0" smtClean="0">
                <a:latin typeface="Calibri" panose="020F0502020204030204" pitchFamily="34" charset="0"/>
              </a:rPr>
              <a:t>inovirani</a:t>
            </a:r>
            <a:r>
              <a:rPr lang="sv-SE" sz="2300" dirty="0" smtClean="0">
                <a:latin typeface="Calibri" panose="020F0502020204030204" pitchFamily="34" charset="0"/>
              </a:rPr>
              <a:t>)</a:t>
            </a:r>
            <a:r>
              <a:rPr lang="ta-IN" sz="2300" dirty="0" smtClean="0">
                <a:latin typeface="Calibri" panose="020F0502020204030204" pitchFamily="34" charset="0"/>
              </a:rPr>
              <a:t>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1994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program za gimnazije                                         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1995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Okvirni nastavni plan i program za razrednu i predmetnu nastavu za osnovne škole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u Republici Hrvatskoj    </a:t>
            </a:r>
            <a:endParaRPr lang="hr-HR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1993.-1998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latin typeface="Calibri" panose="020F0502020204030204" pitchFamily="34" charset="0"/>
              </a:rPr>
              <a:t>Nastavni planovi i okvirni programi za pojedina područja strukovnog </a:t>
            </a:r>
            <a:r>
              <a:rPr lang="en-GB" sz="2300" dirty="0" smtClean="0"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latin typeface="Calibri" panose="020F0502020204030204" pitchFamily="34" charset="0"/>
              </a:rPr>
              <a:t>obrazovanja                                                                             </a:t>
            </a:r>
            <a:r>
              <a:rPr lang="hr-HR" sz="2300" dirty="0" smtClean="0">
                <a:latin typeface="Calibri" panose="020F0502020204030204" pitchFamily="34" charset="0"/>
              </a:rPr>
              <a:t>                 </a:t>
            </a:r>
            <a:r>
              <a:rPr lang="ta-IN" sz="2300" dirty="0" smtClean="0">
                <a:latin typeface="Calibri" panose="020F0502020204030204" pitchFamily="34" charset="0"/>
              </a:rPr>
              <a:t>   </a:t>
            </a:r>
            <a:endParaRPr lang="en-GB" sz="2300" dirty="0" smtClean="0"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</a:rPr>
              <a:t>2006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Nastavni plan i program za osnovnu školu       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2011.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Standardi zanimanja, standard</a:t>
            </a: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kvalifikacija, strukovni kurikulumi (13 sektora, 28 </a:t>
            </a:r>
            <a:endParaRPr lang="hr-HR" sz="2300" dirty="0" smtClean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hr-HR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          </a:t>
            </a:r>
            <a:r>
              <a:rPr lang="ta-IN" sz="23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zanimanja)</a:t>
            </a:r>
            <a:endParaRPr lang="en-US" sz="23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0060" y="367956"/>
            <a:ext cx="1928091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>
              <a:lnSpc>
                <a:spcPct val="140000"/>
              </a:lnSpc>
            </a:pPr>
            <a:endParaRPr lang="ta-IN" sz="21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636104" y="2729948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67221" y="3705479"/>
            <a:ext cx="1557129" cy="73549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  <p:sp>
        <p:nvSpPr>
          <p:cNvPr id="6" name="Oval 5"/>
          <p:cNvSpPr/>
          <p:nvPr/>
        </p:nvSpPr>
        <p:spPr>
          <a:xfrm>
            <a:off x="626200" y="5201656"/>
            <a:ext cx="781879" cy="6096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96419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061467" y="2804188"/>
            <a:ext cx="9941359" cy="288772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05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2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459548"/>
              </p:ext>
            </p:extLst>
          </p:nvPr>
        </p:nvGraphicFramePr>
        <p:xfrm>
          <a:off x="2351088" y="1484313"/>
          <a:ext cx="7632700" cy="4152902"/>
        </p:xfrm>
        <a:graphic>
          <a:graphicData uri="http://schemas.openxmlformats.org/drawingml/2006/table">
            <a:tbl>
              <a:tblPr/>
              <a:tblGrid>
                <a:gridCol w="1656680"/>
                <a:gridCol w="1834232"/>
                <a:gridCol w="2070100"/>
                <a:gridCol w="2071688"/>
              </a:tblGrid>
              <a:tr h="1231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PISA 2012.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MATEMATIČKA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PRIRODOSLOVNA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ČITALAČKA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PISMENOST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RANG RH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40/65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34/65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35/65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BODOVI HR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PROSJEK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NAJBOLJI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613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RAZLIKA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-119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-74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ISPOD RAZINE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29,9%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17,2%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18,6%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RAZINA 5 I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666" y="676727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cap="none" dirty="0" smtClean="0"/>
              <a:t>Rezultati PISA ispitivanja</a:t>
            </a:r>
            <a:endParaRPr lang="hr-HR" cap="none" dirty="0"/>
          </a:p>
        </p:txBody>
      </p:sp>
    </p:spTree>
    <p:extLst>
      <p:ext uri="{BB962C8B-B14F-4D97-AF65-F5344CB8AC3E}">
        <p14:creationId xmlns:p14="http://schemas.microsoft.com/office/powerpoint/2010/main" val="3507446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14060"/>
            <a:ext cx="10363200" cy="640485"/>
          </a:xfrm>
        </p:spPr>
        <p:txBody>
          <a:bodyPr/>
          <a:lstStyle/>
          <a:p>
            <a:r>
              <a:rPr lang="ta-IN" dirty="0" smtClean="0"/>
              <a:t>primjer zadatka 2. razine, pisa 2012. (nije </a:t>
            </a:r>
            <a:r>
              <a:rPr lang="ta-IN" dirty="0"/>
              <a:t>rlješilo </a:t>
            </a:r>
            <a:r>
              <a:rPr lang="ta-IN" dirty="0" smtClean="0"/>
              <a:t>30%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523999"/>
            <a:ext cx="10480921" cy="4939465"/>
          </a:xfrm>
        </p:spPr>
        <p:txBody>
          <a:bodyPr/>
          <a:lstStyle/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BICIKLISTICA HELENA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može reći Heleni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Pitanje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Tijekom jedne vožnje Helena je prešla 4 km u prvih 10 minuta i potom 2 km u idućih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ta-IN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od sljedećih tvrdnji točna?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A Helenina prosječna brzina je bila veća u prvih 10 minuta nego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 Helenina prosječna brzina u prvih 10 minuta i u sljedećih 5 minuta je bila ista.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 Helenina prosječna brzina u prvih 10 minuta je bila manja od one u sljedećih 5 minuta.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D Na temelju pruženih informacija se ne može ništa reći o Heleninoj prosječnoj brzini.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245963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6. razine, pisa 2012. (rlješilo</a:t>
            </a:r>
            <a:r>
              <a:rPr lang="en-GB" dirty="0" smtClean="0"/>
              <a:t> </a:t>
            </a:r>
            <a:r>
              <a:rPr lang="ta-IN" dirty="0" smtClean="0"/>
              <a:t>2% naših učenika i učenica)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</a:pPr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nedavno dobila novi bicikl. On ima mjerač brzine koji se nalazi na upravljaču. Mjerač brzine Heleni pokazuje koliki je put prešla i kolika je bila prosječna brzina tijekom vožnje.</a:t>
            </a:r>
          </a:p>
          <a:p>
            <a:pPr>
              <a:spcBef>
                <a:spcPct val="10000"/>
              </a:spcBef>
              <a:spcAft>
                <a:spcPct val="10000"/>
              </a:spcAft>
            </a:pPr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Helena je vozila bicikl od kuće do rijeke koja je udaljena 4 km. Tamo je stigla za 9 minuta. Natrag je vozila kraćim putem od 3 km. Za to joj je trebalo samo 6 minuta.</a:t>
            </a:r>
          </a:p>
          <a:p>
            <a:endParaRPr lang="hr-HR" sz="2200" b="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Koja je bila Helenina prosječna brzina u km/h tijekom vožnje od kuće do rijeke i natrag?</a:t>
            </a:r>
          </a:p>
          <a:p>
            <a:r>
              <a:rPr lang="hr-HR" sz="22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Prosječna brzina vožnje: ......................... km/h</a:t>
            </a:r>
          </a:p>
          <a:p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7807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primjer zadatka iz ispita državne mature iz biologije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23636" y="1639455"/>
            <a:ext cx="10483274" cy="3138607"/>
          </a:xfrm>
        </p:spPr>
        <p:txBody>
          <a:bodyPr/>
          <a:lstStyle/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51.4. Navedite dvije mjere koje smanjuju rizik oboljevanja od spolno prenosivih bolesti: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Mjera: _________________________</a:t>
            </a:r>
          </a:p>
          <a:p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Mjera</a:t>
            </a:r>
            <a:r>
              <a:rPr lang="ta-IN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hr-HR" b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_________________________</a:t>
            </a:r>
            <a:endParaRPr lang="ta-IN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ta-IN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32,3% </a:t>
            </a:r>
            <a:r>
              <a:rPr lang="hr-HR" b="0" dirty="0"/>
              <a:t>PRISTUPNIKA ODGOVARA TOČNO </a:t>
            </a:r>
          </a:p>
          <a:p>
            <a:pPr marL="457200" indent="-457200" eaLnBrk="0" hangingPunct="0">
              <a:lnSpc>
                <a:spcPct val="80000"/>
              </a:lnSpc>
              <a:spcBef>
                <a:spcPts val="700"/>
              </a:spcBef>
              <a:buClr>
                <a:schemeClr val="accent6">
                  <a:lumMod val="75000"/>
                </a:schemeClr>
              </a:buClr>
              <a:buSzPct val="100000"/>
              <a:buFont typeface="Arial"/>
              <a:buChar char="•"/>
              <a:defRPr/>
            </a:pPr>
            <a:r>
              <a:rPr lang="hr-HR" dirty="0">
                <a:solidFill>
                  <a:schemeClr val="accent6">
                    <a:lumMod val="75000"/>
                  </a:schemeClr>
                </a:solidFill>
              </a:rPr>
              <a:t>43,3% </a:t>
            </a:r>
            <a:r>
              <a:rPr lang="hr-HR" b="0" dirty="0"/>
              <a:t>GIMNAZIJALACA ODGOVARA TOČNO</a:t>
            </a:r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hr-HR" b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33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Koliko je stanovnika imala Hrvatska 31. ožujka 2001. godine u ponoć ako je gustoća naseljenosti bila 78,5 stan./km</a:t>
            </a:r>
            <a:r>
              <a:rPr lang="hr-HR" baseline="30000" dirty="0" smtClean="0"/>
              <a:t>2</a:t>
            </a:r>
            <a:r>
              <a:rPr lang="hr-HR" dirty="0" smtClean="0"/>
              <a:t>, a površina Hrvatske 56 594 km</a:t>
            </a:r>
            <a:r>
              <a:rPr lang="hr-HR" baseline="30000" dirty="0" smtClean="0"/>
              <a:t>2</a:t>
            </a:r>
            <a:r>
              <a:rPr lang="hr-HR" dirty="0" smtClean="0"/>
              <a:t>?</a:t>
            </a:r>
          </a:p>
          <a:p>
            <a:r>
              <a:rPr lang="hr-HR" u="sng" dirty="0" smtClean="0">
                <a:solidFill>
                  <a:schemeClr val="accent6">
                    <a:lumMod val="75000"/>
                  </a:schemeClr>
                </a:solidFill>
              </a:rPr>
              <a:t>44,5 % </a:t>
            </a:r>
            <a:r>
              <a:rPr lang="hr-HR" u="sng" dirty="0" smtClean="0"/>
              <a:t>pristupnika nije odgovorilo</a:t>
            </a:r>
          </a:p>
          <a:p>
            <a:r>
              <a:rPr lang="hr-HR" dirty="0" smtClean="0"/>
              <a:t>14,4 %  pristupnika upisalo netočan odgovor</a:t>
            </a:r>
          </a:p>
          <a:p>
            <a:r>
              <a:rPr lang="hr-HR" dirty="0" smtClean="0"/>
              <a:t>40,9 % pristupnika točno </a:t>
            </a:r>
            <a:r>
              <a:rPr lang="hr-HR" dirty="0"/>
              <a:t>odgovorilo 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8895" y="703514"/>
            <a:ext cx="10764285" cy="640485"/>
          </a:xfrm>
        </p:spPr>
        <p:txBody>
          <a:bodyPr>
            <a:noAutofit/>
          </a:bodyPr>
          <a:lstStyle/>
          <a:p>
            <a:r>
              <a:rPr lang="hr-HR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PRIMJER ZADATKA IZ ISPITA DRŽAVNE MATURE IZ </a:t>
            </a:r>
            <a:r>
              <a:rPr lang="hr-HR" sz="2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GEOGRAFIJE</a:t>
            </a:r>
            <a:r>
              <a:rPr lang="ta-IN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Corbel" pitchFamily="34" charset="0"/>
              </a:rPr>
              <a:t> 2010.</a:t>
            </a:r>
            <a:endParaRPr lang="hr-HR" sz="2600" dirty="0"/>
          </a:p>
        </p:txBody>
      </p:sp>
    </p:spTree>
    <p:extLst>
      <p:ext uri="{BB962C8B-B14F-4D97-AF65-F5344CB8AC3E}">
        <p14:creationId xmlns:p14="http://schemas.microsoft.com/office/powerpoint/2010/main" val="400576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/>
          <a:srcRect b="9381"/>
          <a:stretch/>
        </p:blipFill>
        <p:spPr>
          <a:xfrm>
            <a:off x="1973184" y="73797"/>
            <a:ext cx="9192124" cy="6663888"/>
          </a:xfrm>
          <a:prstGeom prst="rect">
            <a:avLst/>
          </a:prstGeom>
        </p:spPr>
      </p:pic>
      <p:sp>
        <p:nvSpPr>
          <p:cNvPr id="3" name="Strelica udesno 2"/>
          <p:cNvSpPr/>
          <p:nvPr/>
        </p:nvSpPr>
        <p:spPr>
          <a:xfrm>
            <a:off x="-48126" y="-96250"/>
            <a:ext cx="2470483" cy="99461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ln>
                  <a:solidFill>
                    <a:schemeClr val="tx1"/>
                  </a:solidFill>
                </a:ln>
                <a:noFill/>
              </a:rPr>
              <a:t>www.kurikulum.hr</a:t>
            </a:r>
            <a:endParaRPr lang="hr-HR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6" name="Strelica ulijevo 5"/>
          <p:cNvSpPr/>
          <p:nvPr/>
        </p:nvSpPr>
        <p:spPr>
          <a:xfrm>
            <a:off x="9047747" y="2630907"/>
            <a:ext cx="3128211" cy="946484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/>
                </a:solidFill>
              </a:rPr>
              <a:t>ured@kurikulum.hr</a:t>
            </a:r>
            <a:endParaRPr lang="hr-H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0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560242"/>
            <a:ext cx="10363200" cy="640485"/>
          </a:xfrm>
        </p:spPr>
        <p:txBody>
          <a:bodyPr/>
          <a:lstStyle/>
          <a:p>
            <a:r>
              <a:rPr lang="ta-IN" sz="3600" dirty="0" smtClean="0"/>
              <a:t>ocjene iz matematike</a:t>
            </a:r>
            <a:endParaRPr lang="en-US" sz="3600" dirty="0"/>
          </a:p>
        </p:txBody>
      </p:sp>
      <p:graphicFrame>
        <p:nvGraphicFramePr>
          <p:cNvPr id="3" name="Group 9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339053"/>
              </p:ext>
            </p:extLst>
          </p:nvPr>
        </p:nvGraphicFramePr>
        <p:xfrm>
          <a:off x="1974272" y="1513321"/>
          <a:ext cx="8135939" cy="4203701"/>
        </p:xfrm>
        <a:graphic>
          <a:graphicData uri="http://schemas.openxmlformats.org/drawingml/2006/table">
            <a:tbl>
              <a:tblPr/>
              <a:tblGrid>
                <a:gridCol w="1015430"/>
                <a:gridCol w="1018207"/>
                <a:gridCol w="1016819"/>
                <a:gridCol w="1016819"/>
                <a:gridCol w="1018208"/>
                <a:gridCol w="1015429"/>
                <a:gridCol w="1016819"/>
                <a:gridCol w="1018208"/>
              </a:tblGrid>
              <a:tr h="6477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5. Razred 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7. Razred</a:t>
                      </a:r>
                    </a:p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OŠ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1.Razred SŠ</a:t>
                      </a:r>
                      <a:endParaRPr kumimoji="0" lang="hr-H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2.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4. Razred SŠ</a:t>
                      </a:r>
                      <a:endParaRPr kumimoji="0" lang="hr-H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M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4,05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2,96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3,08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SD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0,975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1,151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0,997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1,085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8047">
                        <a:alpha val="50000"/>
                      </a:srgbClr>
                    </a:solidFill>
                  </a:tcPr>
                </a:tc>
              </a:tr>
              <a:tr h="5921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Dovoljan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9,0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36,5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44,8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40,3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Dobar</a:t>
                      </a:r>
                      <a:endParaRPr kumimoji="0" lang="hr-H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18,1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22,9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28,9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27,4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26,6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Vrlo dobar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31,8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25,2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17,3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18,1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  <a:tr h="5937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Odličan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w Cen MT" pitchFamily="34" charset="-1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Times New Roman" pitchFamily="18" charset="0"/>
                        </a:rPr>
                        <a:t>41,1</a:t>
                      </a:r>
                      <a:endParaRPr kumimoji="0" lang="hr-H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20,2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9,6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10,7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11,5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marL="319088" marR="0" lvl="0" indent="-3190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  <a:cs typeface="Arial" charset="0"/>
                        </a:rPr>
                        <a:t>15,0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4B6D2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80624" y="3304212"/>
            <a:ext cx="8304054" cy="1343210"/>
          </a:xfrm>
          <a:prstGeom prst="rect">
            <a:avLst/>
          </a:prstGeom>
          <a:noFill/>
          <a:ln w="25400" cap="flat" cmpd="sng" algn="ctr">
            <a:solidFill>
              <a:srgbClr val="D34817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925" y="6003759"/>
            <a:ext cx="116168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Jokić i Ristić Dedić (2014): Ocjene u obrazovanju RH, Interni izvještaj za MZOS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5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716818" y="630042"/>
            <a:ext cx="24707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dirty="0">
                <a:latin typeface=""/>
              </a:rPr>
              <a:t>Pedagozi osnovnih škola </a:t>
            </a:r>
            <a:r>
              <a:rPr lang="en-US" dirty="0">
                <a:latin typeface=""/>
              </a:rPr>
              <a:t>g</a:t>
            </a:r>
            <a:r>
              <a:rPr lang="hr-HR" dirty="0" smtClean="0">
                <a:latin typeface=""/>
              </a:rPr>
              <a:t>rada </a:t>
            </a:r>
            <a:r>
              <a:rPr lang="hr-HR" dirty="0">
                <a:latin typeface=""/>
              </a:rPr>
              <a:t>Zagreba, Ristić Dedić i Jokić (2014): O učenju</a:t>
            </a:r>
            <a:endParaRPr lang="en-US" dirty="0">
              <a:latin typeface="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111" y="660514"/>
            <a:ext cx="6003158" cy="535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9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639617" y="6102588"/>
            <a:ext cx="691393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hr-HR" sz="1600" dirty="0">
                <a:latin typeface="Corbel" pitchFamily="34" charset="0"/>
              </a:rPr>
              <a:t>Pedagozi osnovnih škola Grada Zagreba, Ristić Dedić i Jokić (2014): O učenju</a:t>
            </a:r>
            <a:endParaRPr lang="en-US" sz="1600" dirty="0">
              <a:latin typeface="Corbe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63552" y="2060850"/>
            <a:ext cx="7056785" cy="2952326"/>
            <a:chOff x="539552" y="1556794"/>
            <a:chExt cx="7056785" cy="2952326"/>
          </a:xfrm>
        </p:grpSpPr>
        <p:sp>
          <p:nvSpPr>
            <p:cNvPr id="7" name="Rectangle 5"/>
            <p:cNvSpPr txBox="1">
              <a:spLocks noChangeArrowheads="1"/>
            </p:cNvSpPr>
            <p:nvPr/>
          </p:nvSpPr>
          <p:spPr>
            <a:xfrm>
              <a:off x="1692288" y="1556794"/>
              <a:ext cx="5904049" cy="676669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ta-IN" sz="2800" dirty="0" smtClean="0">
                  <a:solidFill>
                    <a:schemeClr val="accent6">
                      <a:lumMod val="75000"/>
                    </a:schemeClr>
                  </a:solidFill>
                  <a:latin typeface="Corbel" pitchFamily="34" charset="0"/>
                </a:rPr>
                <a:t>Više volim zadatke</a:t>
              </a:r>
              <a:endParaRPr lang="hr-HR" sz="2800" dirty="0">
                <a:solidFill>
                  <a:schemeClr val="accent6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7" idx="2"/>
            </p:cNvCxnSpPr>
            <p:nvPr/>
          </p:nvCxnSpPr>
          <p:spPr>
            <a:xfrm flipH="1">
              <a:off x="3203848" y="2233463"/>
              <a:ext cx="1440464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644009" y="2233463"/>
              <a:ext cx="1440160" cy="907507"/>
            </a:xfrm>
            <a:prstGeom prst="straightConnector1">
              <a:avLst/>
            </a:prstGeom>
            <a:ln>
              <a:solidFill>
                <a:srgbClr val="8A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5"/>
            <p:cNvSpPr txBox="1">
              <a:spLocks noChangeArrowheads="1"/>
            </p:cNvSpPr>
            <p:nvPr/>
          </p:nvSpPr>
          <p:spPr bwMode="auto">
            <a:xfrm>
              <a:off x="539552" y="3192810"/>
              <a:ext cx="3888433" cy="1316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319088" indent="-319088" algn="l" rtl="0" eaLnBrk="0" fontAlgn="base" hangingPunct="0">
                <a:spcBef>
                  <a:spcPts val="700"/>
                </a:spcBef>
                <a:spcAft>
                  <a:spcPct val="0"/>
                </a:spcAft>
                <a:buClr>
                  <a:schemeClr val="accent2"/>
                </a:buClr>
                <a:buSzPct val="60000"/>
                <a:buFont typeface="Wingdings" pitchFamily="2" charset="2"/>
                <a:buChar char=""/>
                <a:defRPr sz="29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39763" indent="-273050" algn="l" rtl="0" eaLnBrk="0" fontAlgn="base" hangingPunct="0">
                <a:spcBef>
                  <a:spcPts val="550"/>
                </a:spcBef>
                <a:spcAft>
                  <a:spcPct val="0"/>
                </a:spcAft>
                <a:buClr>
                  <a:schemeClr val="accent1"/>
                </a:buClr>
                <a:buSzPct val="70000"/>
                <a:buFont typeface="Wingdings 2" pitchFamily="18" charset="2"/>
                <a:buChar char=""/>
                <a:defRPr sz="2600">
                  <a:solidFill>
                    <a:schemeClr val="tx1"/>
                  </a:solidFill>
                  <a:latin typeface="+mn-lt"/>
                </a:defRPr>
              </a:lvl2pPr>
              <a:lvl3pPr marL="914400" indent="-228600" algn="l" rtl="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chemeClr val="accent2"/>
                </a:buClr>
                <a:buSzPct val="75000"/>
                <a:buFont typeface="Wingdings" pitchFamily="2" charset="2"/>
                <a:buChar char=""/>
                <a:defRPr sz="2300">
                  <a:solidFill>
                    <a:schemeClr val="tx1"/>
                  </a:solidFill>
                  <a:latin typeface="+mn-lt"/>
                </a:defRPr>
              </a:lvl3pPr>
              <a:lvl4pPr marL="1371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A28E6A"/>
                </a:buClr>
                <a:buSzPct val="7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18288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5pPr>
              <a:lvl6pPr marL="22860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6pPr>
              <a:lvl7pPr marL="27432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7pPr>
              <a:lvl8pPr marL="32004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8pPr>
              <a:lvl9pPr marL="3657600" indent="-228600" algn="l" rtl="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956251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O</a:t>
              </a:r>
              <a:r>
                <a:rPr lang="ta-IN" sz="2800" kern="0" dirty="0" smtClean="0">
                  <a:solidFill>
                    <a:schemeClr val="accent6">
                      <a:lumMod val="75000"/>
                    </a:schemeClr>
                  </a:solidFill>
                </a:rPr>
                <a:t>ko kojih se moram potruditi</a:t>
              </a:r>
              <a:endParaRPr lang="hr-HR" sz="2800" kern="0" dirty="0">
                <a:solidFill>
                  <a:schemeClr val="accent6">
                    <a:lumMod val="75000"/>
                  </a:schemeClr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hr-HR" sz="2800" b="1" kern="0" dirty="0">
                  <a:latin typeface="Corbel" pitchFamily="34" charset="0"/>
                </a:rPr>
                <a:t>36,4%</a:t>
              </a: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sz="3200" dirty="0" smtClean="0"/>
              <a:t>razvijenost poduzetnosti kod hrvatskih učenika</a:t>
            </a:r>
            <a:endParaRPr lang="en-US" sz="3200" dirty="0"/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6536116" y="3694953"/>
            <a:ext cx="3888433" cy="131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0" fontAlgn="base" hangingPunct="0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-228600" algn="l" rtl="0" eaLnBrk="0" fontAlgn="base" hangingPunct="0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+mn-lt"/>
              </a:defRPr>
            </a:lvl3pPr>
            <a:lvl4pPr marL="1371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A28E6A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-22860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56251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kern="0" dirty="0" smtClean="0">
                <a:solidFill>
                  <a:schemeClr val="accent6">
                    <a:lumMod val="75000"/>
                  </a:schemeClr>
                </a:solidFill>
              </a:rPr>
              <a:t>Koje mogu lako riješiti</a:t>
            </a:r>
            <a:endParaRPr lang="hr-HR" sz="2800" kern="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ta-IN" sz="2800" b="1" kern="0" dirty="0" smtClean="0">
                <a:latin typeface="Corbel" pitchFamily="34" charset="0"/>
              </a:rPr>
              <a:t>    </a:t>
            </a:r>
            <a:r>
              <a:rPr lang="hr-HR" sz="2800" b="1" kern="0" dirty="0" smtClean="0">
                <a:latin typeface="Corbel" pitchFamily="34" charset="0"/>
              </a:rPr>
              <a:t>63,6</a:t>
            </a:r>
            <a:r>
              <a:rPr lang="hr-HR" sz="2800" b="1" kern="0" dirty="0">
                <a:latin typeface="Corbel" pitchFamily="34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7310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150199"/>
            <a:ext cx="9941359" cy="2811540"/>
          </a:xfrm>
        </p:spPr>
        <p:txBody>
          <a:bodyPr/>
          <a:lstStyle/>
          <a:p>
            <a:r>
              <a:rPr lang="ta-IN" dirty="0" smtClean="0"/>
              <a:t>jesu li promjene nužne?</a:t>
            </a:r>
          </a:p>
          <a:p>
            <a:endParaRPr lang="ta-IN" dirty="0"/>
          </a:p>
          <a:p>
            <a:r>
              <a:rPr lang="ta-IN" sz="6000" dirty="0" smtClean="0"/>
              <a:t>da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212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1762" y="411388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200"/>
              </a:spcAft>
            </a:pPr>
            <a:r>
              <a:rPr lang="hr-HR" sz="32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ZAŠTO SU PROMJENE NUŽNE?</a:t>
            </a:r>
            <a:endParaRPr lang="hr-HR" sz="32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912091" y="2170545"/>
            <a:ext cx="10185837" cy="4433454"/>
          </a:xfrm>
        </p:spPr>
        <p:txBody>
          <a:bodyPr/>
          <a:lstStyle/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</a:rPr>
              <a:t>Z</a:t>
            </a:r>
            <a:r>
              <a:rPr lang="hr-HR" dirty="0" smtClean="0">
                <a:latin typeface="Calibri" panose="020F0502020204030204" pitchFamily="34" charset="0"/>
              </a:rPr>
              <a:t>nanje usmjereno na informacije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V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elika količina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P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oučavanje kao transfer informacija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U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čenje kao memoriranje informacija niže kognitivne razine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kompetencija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kritičkog mišljenja, kreativnosti, radoznalosti...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metakognitivnih vještina</a:t>
            </a:r>
          </a:p>
          <a:p>
            <a:pPr marL="896938">
              <a:tabLst>
                <a:tab pos="1074738" algn="l"/>
              </a:tabLst>
            </a:pP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 </a:t>
            </a:r>
            <a:r>
              <a:rPr lang="en-US" dirty="0">
                <a:latin typeface="Calibri" panose="020F0502020204030204" pitchFamily="34" charset="0"/>
                <a:sym typeface="Symbol" pitchFamily="18" charset="2"/>
              </a:rPr>
              <a:t>N</a:t>
            </a:r>
            <a:r>
              <a:rPr lang="hr-HR" dirty="0" smtClean="0">
                <a:latin typeface="Calibri" panose="020F0502020204030204" pitchFamily="34" charset="0"/>
                <a:sym typeface="Symbol" pitchFamily="18" charset="2"/>
              </a:rPr>
              <a:t>e potiče razvoj nekognitivnih aspekata razvoja</a:t>
            </a:r>
            <a:endParaRPr lang="hr-HR" dirty="0">
              <a:latin typeface="Calibri" panose="020F0502020204030204" pitchFamily="34" charset="0"/>
              <a:sym typeface="Symbol" pitchFamily="18" charset="2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493982" y="1333787"/>
            <a:ext cx="10016836" cy="663576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2015.	OBILJEŽJA POSTOJEĆIH NASTAVNIH PROGRAMA U HRVATSKOJ </a:t>
            </a:r>
            <a:r>
              <a:rPr lang="hr-HR" dirty="0" smtClean="0">
                <a:latin typeface="Calibri" panose="020F0502020204030204" pitchFamily="34" charset="0"/>
              </a:rPr>
              <a:t/>
            </a:r>
            <a:br>
              <a:rPr lang="hr-HR" dirty="0" smtClean="0">
                <a:latin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5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172244"/>
            <a:ext cx="10483274" cy="390066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2800" dirty="0" smtClean="0"/>
              <a:t>Odgojno-obrazovni sustav Republike Hrvatske zahtijeva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smislene, sustavne i korjenite promjene. </a:t>
            </a:r>
          </a:p>
          <a:p>
            <a:pPr marL="0" indent="0">
              <a:buSzPct val="100000"/>
              <a:buNone/>
            </a:pPr>
            <a:endParaRPr lang="hr-HR" sz="2800" dirty="0" smtClean="0"/>
          </a:p>
          <a:p>
            <a:pPr marL="0" indent="0">
              <a:buSzPct val="100000"/>
              <a:buNone/>
            </a:pPr>
            <a:r>
              <a:rPr lang="hr-HR" sz="2800" dirty="0" smtClean="0"/>
              <a:t>Strategija obrazovanja, znanosti i tehnologije predviđa</a:t>
            </a:r>
            <a:r>
              <a:rPr lang="ta-IN" sz="2800" dirty="0" smtClean="0"/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</a:rPr>
              <a:t>kurikularne</a:t>
            </a:r>
            <a:r>
              <a:rPr lang="en-US" sz="2800" dirty="0"/>
              <a:t> </a:t>
            </a:r>
            <a:r>
              <a:rPr lang="hr-HR" sz="2800" dirty="0" smtClean="0"/>
              <a:t> </a:t>
            </a:r>
            <a:r>
              <a:rPr lang="hr-HR" sz="2800" dirty="0" smtClean="0">
                <a:solidFill>
                  <a:schemeClr val="accent6">
                    <a:lumMod val="75000"/>
                  </a:schemeClr>
                </a:solidFill>
              </a:rPr>
              <a:t>i strukturne promjene. </a:t>
            </a:r>
          </a:p>
        </p:txBody>
      </p:sp>
    </p:spTree>
    <p:extLst>
      <p:ext uri="{BB962C8B-B14F-4D97-AF65-F5344CB8AC3E}">
        <p14:creationId xmlns:p14="http://schemas.microsoft.com/office/powerpoint/2010/main" val="142157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327" y="2872365"/>
            <a:ext cx="10972800" cy="2397997"/>
          </a:xfrm>
        </p:spPr>
        <p:txBody>
          <a:bodyPr/>
          <a:lstStyle/>
          <a:p>
            <a:r>
              <a:rPr lang="hr-HR" dirty="0"/>
              <a:t>2. PLANIRANI TIJEK PROMJENA </a:t>
            </a:r>
            <a:r>
              <a:rPr lang="ta-IN" dirty="0" smtClean="0"/>
              <a:t/>
            </a:r>
            <a:br>
              <a:rPr lang="ta-IN" dirty="0" smtClean="0"/>
            </a:br>
            <a:r>
              <a:rPr lang="ta-IN" dirty="0" smtClean="0"/>
              <a:t/>
            </a:r>
            <a:br>
              <a:rPr lang="ta-IN" dirty="0" smtClean="0"/>
            </a:br>
            <a:r>
              <a:rPr lang="hr-HR" dirty="0" smtClean="0"/>
              <a:t>(PROVEDB</a:t>
            </a:r>
            <a:r>
              <a:rPr lang="en-US" dirty="0"/>
              <a:t>A</a:t>
            </a:r>
            <a:r>
              <a:rPr lang="hr-HR" dirty="0" smtClean="0"/>
              <a:t> </a:t>
            </a:r>
            <a:r>
              <a:rPr lang="hr-HR" dirty="0"/>
              <a:t>STRATEGIJE OBRAZOVANJA, ZNANOSTI I TEHNOLOGIJE)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0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35182" y="388323"/>
            <a:ext cx="10483274" cy="5950355"/>
          </a:xfrm>
        </p:spPr>
        <p:txBody>
          <a:bodyPr/>
          <a:lstStyle/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A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Izrada kurikularnih dokumenata, izrada podloga i modela za sustav vrednovanja, ocjenjivanja i izvještavanja o učeničkim postignućima, osposobljavanje učitelja, senzibiliziranje javnosti: osmogodišnja osnovna škola + postojeće trajanje srednje škole (8 + 3/4):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veljača 2015. – siječanj 2016.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B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Eksperimentalna provedba i evaluacija, osposobljavanje učitelja, izrada udžbenika, digitalnih materijala: osmogodišnja osnovna škola + postojeće trajanje srednje škole (8 + 3/4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)</a:t>
            </a:r>
            <a:r>
              <a:rPr lang="en-GB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: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6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 –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7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školske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godine</a:t>
            </a:r>
            <a:endParaRPr lang="hr-HR" sz="220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C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„Reformirana hrvatska škola“: osmogodišnja osnovna škola + postojeće trajanje srednje škole (8 + 3/4</a:t>
            </a:r>
            <a:r>
              <a:rPr lang="hr-HR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)</a:t>
            </a:r>
            <a:r>
              <a:rPr lang="en-GB" sz="2200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7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 </a:t>
            </a:r>
            <a:r>
              <a:rPr lang="hr-HR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–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201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8</a:t>
            </a:r>
            <a:r>
              <a:rPr lang="hr-HR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.</a:t>
            </a:r>
            <a:r>
              <a:rPr lang="en-GB" sz="2200" dirty="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školske</a:t>
            </a:r>
            <a:r>
              <a:rPr lang="en-GB" sz="2200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GB" sz="2200" dirty="0" err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godine</a:t>
            </a:r>
            <a:endParaRPr lang="hr-HR" sz="2200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D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Strukturna transformacija – infrastrukturna prilagodba, programska transformacija izrađenih programa za trenutnu strukturu (8+3/4) u devetogodišnju osnovnu školu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E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Eksperimentalno uvođenje devetogodišnje osnovne škole i postojeće trajanje srednje škole (9 + 3/4)</a:t>
            </a:r>
          </a:p>
          <a:p>
            <a:pPr marL="0" indent="0" eaLnBrk="0" fontAlgn="base" hangingPunc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hr-HR" sz="2200" b="1" dirty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Dionica F  </a:t>
            </a:r>
            <a:r>
              <a:rPr lang="hr-HR" sz="2200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- Potpuno uvođenje devetogodišnje osnovne škole i postojeće trajanje srednje škole (9 + 3/4)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641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475" y="633858"/>
            <a:ext cx="9679258" cy="543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5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302056" y="3149675"/>
            <a:ext cx="1882401" cy="231176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Stručna radna skupina za izradu cjelovitog sustava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8078042" y="2316661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9899585" y="2281609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298702" y="1282844"/>
            <a:ext cx="1704217" cy="135468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err="1" smtClean="0">
                <a:solidFill>
                  <a:srgbClr val="FFFFFF"/>
                </a:solidFill>
              </a:rPr>
              <a:t>Kurikulumski</a:t>
            </a:r>
            <a:r>
              <a:rPr lang="hr-HR" sz="2000" dirty="0" smtClean="0">
                <a:solidFill>
                  <a:srgbClr val="FFFFFF"/>
                </a:solidFill>
              </a:rPr>
              <a:t> </a:t>
            </a:r>
            <a:r>
              <a:rPr lang="hr-HR" sz="2000" dirty="0">
                <a:solidFill>
                  <a:srgbClr val="FFFFFF"/>
                </a:solidFill>
              </a:rPr>
              <a:t>dokumenti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121408" y="1278246"/>
            <a:ext cx="1968653" cy="135928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Osposobljavanje učitelja i drugih </a:t>
            </a:r>
            <a:r>
              <a:rPr lang="hr-HR" dirty="0" smtClean="0">
                <a:solidFill>
                  <a:prstClr val="white"/>
                </a:solidFill>
              </a:rPr>
              <a:t>radnika odgojno </a:t>
            </a:r>
            <a:r>
              <a:rPr lang="hr-HR" dirty="0">
                <a:solidFill>
                  <a:prstClr val="white"/>
                </a:solidFill>
              </a:rPr>
              <a:t>obrazovnih ustanova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333027" y="3121129"/>
            <a:ext cx="1708626" cy="2311764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Stručne radne skupine za izradu </a:t>
            </a:r>
            <a:r>
              <a:rPr lang="hr-HR" dirty="0" err="1">
                <a:solidFill>
                  <a:prstClr val="white"/>
                </a:solidFill>
              </a:rPr>
              <a:t>kurikularnih</a:t>
            </a:r>
            <a:r>
              <a:rPr lang="hr-HR" dirty="0">
                <a:solidFill>
                  <a:prstClr val="white"/>
                </a:solidFill>
              </a:rPr>
              <a:t> dokumenata na različitim razinama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6332410" y="2361386"/>
            <a:ext cx="10" cy="271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5187340" y="2686148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7153024" y="2734763"/>
            <a:ext cx="180461" cy="3863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64008" y="1264141"/>
            <a:ext cx="1928376" cy="147062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prstClr val="white"/>
                </a:solidFill>
              </a:rPr>
              <a:t>Priručnici, udžbenici i pomoćna nastavna sredstva i digitalni sadržaji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02055" y="1238987"/>
            <a:ext cx="2037273" cy="149577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Sustav vrednovanja, ocjenjivanja i </a:t>
            </a:r>
            <a:r>
              <a:rPr lang="hr-HR" dirty="0" smtClean="0">
                <a:solidFill>
                  <a:schemeClr val="bg1"/>
                </a:solidFill>
              </a:rPr>
              <a:t>izvještavanja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2145145" y="5935573"/>
            <a:ext cx="1968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kontinuirano</a:t>
            </a:r>
            <a:endParaRPr lang="hr-HR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4370832" y="5931408"/>
            <a:ext cx="381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/>
              <a:t>s</a:t>
            </a:r>
            <a:r>
              <a:rPr lang="hr-HR" dirty="0" smtClean="0"/>
              <a:t>vibanj 2015.</a:t>
            </a:r>
            <a:r>
              <a:rPr lang="ta-IN" dirty="0" smtClean="0"/>
              <a:t> </a:t>
            </a:r>
            <a:r>
              <a:rPr lang="hr-HR" dirty="0" smtClean="0"/>
              <a:t>-</a:t>
            </a:r>
            <a:r>
              <a:rPr lang="ta-IN" dirty="0" smtClean="0"/>
              <a:t> </a:t>
            </a:r>
            <a:r>
              <a:rPr lang="hr-HR" dirty="0" smtClean="0"/>
              <a:t>siječanj 2016.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66603" y="367073"/>
            <a:ext cx="10363200" cy="640485"/>
          </a:xfrm>
        </p:spPr>
        <p:txBody>
          <a:bodyPr/>
          <a:lstStyle/>
          <a:p>
            <a:r>
              <a:rPr lang="ta-IN" sz="3200" dirty="0" smtClean="0"/>
              <a:t>dionica 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700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2" grpId="0" animBg="1"/>
      <p:bldP spid="43" grpId="0" animBg="1"/>
      <p:bldP spid="19" grpId="0" animBg="1"/>
      <p:bldP spid="24" grpId="0" animBg="1"/>
      <p:bldP spid="32" grpId="0" animBg="1"/>
      <p:bldP spid="16" grpId="0" animBg="1"/>
      <p:bldP spid="44" grpId="0" animBg="1"/>
      <p:bldP spid="2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51460" y="1019002"/>
            <a:ext cx="11658600" cy="5496098"/>
          </a:xfrm>
        </p:spPr>
        <p:txBody>
          <a:bodyPr/>
          <a:lstStyle/>
          <a:p>
            <a:r>
              <a:rPr lang="en-GB" sz="2800" dirty="0" smtClean="0"/>
              <a:t>1. </a:t>
            </a:r>
            <a:r>
              <a:rPr lang="en-GB" sz="2800" dirty="0" err="1" smtClean="0"/>
              <a:t>državni</a:t>
            </a:r>
            <a:r>
              <a:rPr lang="en-GB" sz="2800" dirty="0" smtClean="0"/>
              <a:t> </a:t>
            </a:r>
            <a:r>
              <a:rPr lang="en-GB" sz="2800" dirty="0" err="1" smtClean="0"/>
              <a:t>skupovi</a:t>
            </a:r>
            <a:endParaRPr lang="en-GB" sz="2800" dirty="0" smtClean="0"/>
          </a:p>
          <a:p>
            <a:r>
              <a:rPr lang="hr-HR" sz="2800" dirty="0" smtClean="0"/>
              <a:t>2. sastanci sa savjetnicima AZOO</a:t>
            </a:r>
            <a:r>
              <a:rPr lang="en-GB" sz="2800" dirty="0" smtClean="0"/>
              <a:t>-</a:t>
            </a:r>
            <a:r>
              <a:rPr lang="hr-HR" sz="2800" dirty="0" smtClean="0"/>
              <a:t>a  </a:t>
            </a:r>
            <a:endParaRPr lang="en-GB" sz="2800" dirty="0" smtClean="0"/>
          </a:p>
          <a:p>
            <a:r>
              <a:rPr lang="hr-HR" sz="2800" dirty="0" smtClean="0"/>
              <a:t>3. </a:t>
            </a:r>
            <a:r>
              <a:rPr lang="hr-HR" sz="2800" b="1" dirty="0" smtClean="0">
                <a:solidFill>
                  <a:srgbClr val="FF0000"/>
                </a:solidFill>
              </a:rPr>
              <a:t>jednodnevni regionalni skupovi za voditelje (M)ŽSV-a (svibanj)</a:t>
            </a:r>
          </a:p>
          <a:p>
            <a:r>
              <a:rPr lang="hr-HR" sz="2800" b="1" dirty="0" smtClean="0"/>
              <a:t>4. jednodnevni skupovi za voditelje ŽSV-­a po područjima i regionalnim centrima (studeni 2015.)</a:t>
            </a:r>
          </a:p>
          <a:p>
            <a:r>
              <a:rPr lang="hr-HR" sz="2800" dirty="0" smtClean="0"/>
              <a:t>5. mjesečni </a:t>
            </a:r>
            <a:r>
              <a:rPr lang="hr-HR" sz="2800" dirty="0" err="1" smtClean="0"/>
              <a:t>webinari</a:t>
            </a:r>
            <a:r>
              <a:rPr lang="hr-HR" sz="2800" dirty="0" smtClean="0"/>
              <a:t> s informacijama o </a:t>
            </a:r>
            <a:r>
              <a:rPr lang="hr-HR" sz="2800" dirty="0" err="1" smtClean="0"/>
              <a:t>kurikularnoj</a:t>
            </a:r>
            <a:r>
              <a:rPr lang="hr-HR" sz="2800" dirty="0" smtClean="0"/>
              <a:t> reformi za široku publiku, a po potrebi i za određene skupine korisnika (npr. voditelji ŽSV, ravnatelji, savjetnici AZOO</a:t>
            </a:r>
            <a:r>
              <a:rPr lang="en-GB" sz="2800" dirty="0" smtClean="0"/>
              <a:t>)</a:t>
            </a:r>
            <a:r>
              <a:rPr lang="hr-HR" sz="2800" dirty="0" smtClean="0"/>
              <a:t>, tematski </a:t>
            </a:r>
            <a:r>
              <a:rPr lang="hr-HR" sz="2800" dirty="0" err="1" smtClean="0"/>
              <a:t>webinari</a:t>
            </a:r>
            <a:r>
              <a:rPr lang="hr-HR" sz="2800" dirty="0" smtClean="0"/>
              <a:t> ­</a:t>
            </a:r>
            <a:r>
              <a:rPr lang="en-GB" sz="2800" dirty="0" smtClean="0"/>
              <a:t>(</a:t>
            </a:r>
            <a:r>
              <a:rPr lang="hr-HR" sz="2800" dirty="0" smtClean="0"/>
              <a:t>manjine, predmetna područja i dr.)</a:t>
            </a:r>
          </a:p>
          <a:p>
            <a:r>
              <a:rPr lang="hr-HR" sz="2800" dirty="0" smtClean="0"/>
              <a:t>6. Web/FB kao oblik stručnog usavršavanja</a:t>
            </a:r>
          </a:p>
          <a:p>
            <a:r>
              <a:rPr lang="hr-HR" sz="2800" dirty="0" smtClean="0"/>
              <a:t>7. jednodnevni državni skupovi za voditelje ŽSV</a:t>
            </a:r>
            <a:r>
              <a:rPr lang="en-GB" sz="2800" dirty="0" smtClean="0"/>
              <a:t>-</a:t>
            </a:r>
            <a:r>
              <a:rPr lang="hr-HR" sz="2800" dirty="0" smtClean="0"/>
              <a:t>a po predmetima (u 2016.)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83673" y="378517"/>
            <a:ext cx="10363200" cy="640485"/>
          </a:xfrm>
        </p:spPr>
        <p:txBody>
          <a:bodyPr/>
          <a:lstStyle/>
          <a:p>
            <a:pPr algn="ctr"/>
            <a:r>
              <a:rPr lang="en-GB" sz="3200" dirty="0" smtClean="0"/>
              <a:t>INFORMIRANJE I STRUČNO USAVRŠAVANJE</a:t>
            </a:r>
            <a:r>
              <a:rPr lang="ta-IN" sz="3200" dirty="0" smtClean="0"/>
              <a:t> </a:t>
            </a:r>
            <a:r>
              <a:rPr lang="en-US" sz="3200" dirty="0"/>
              <a:t>(ERS </a:t>
            </a:r>
            <a:r>
              <a:rPr lang="en-US" sz="3200" dirty="0" err="1"/>
              <a:t>i</a:t>
            </a:r>
            <a:r>
              <a:rPr lang="en-US" sz="3200" dirty="0"/>
              <a:t> JSAP)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7043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0450" y="1290124"/>
            <a:ext cx="9470573" cy="4934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OKVIR NACIONALNOG KURIKULUMA</a:t>
            </a:r>
            <a:endParaRPr lang="hr-HR" b="1" dirty="0"/>
          </a:p>
        </p:txBody>
      </p:sp>
      <p:sp>
        <p:nvSpPr>
          <p:cNvPr id="3" name="Rectangle 2"/>
          <p:cNvSpPr/>
          <p:nvPr/>
        </p:nvSpPr>
        <p:spPr>
          <a:xfrm>
            <a:off x="1480450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18" name="Rectangle 17"/>
          <p:cNvSpPr/>
          <p:nvPr/>
        </p:nvSpPr>
        <p:spPr>
          <a:xfrm>
            <a:off x="3389078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20" name="Rectangle 19"/>
          <p:cNvSpPr/>
          <p:nvPr/>
        </p:nvSpPr>
        <p:spPr>
          <a:xfrm>
            <a:off x="5297706" y="2148114"/>
            <a:ext cx="1741715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22" name="Rectangle 21"/>
          <p:cNvSpPr/>
          <p:nvPr/>
        </p:nvSpPr>
        <p:spPr>
          <a:xfrm>
            <a:off x="7228105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23" name="Rectangle 22"/>
          <p:cNvSpPr/>
          <p:nvPr/>
        </p:nvSpPr>
        <p:spPr>
          <a:xfrm>
            <a:off x="9136733" y="2148114"/>
            <a:ext cx="1814290" cy="1349829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26" name="Rectangle 25"/>
          <p:cNvSpPr/>
          <p:nvPr/>
        </p:nvSpPr>
        <p:spPr>
          <a:xfrm>
            <a:off x="3222165" y="3802740"/>
            <a:ext cx="1850570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7" name="Rectangle 26"/>
          <p:cNvSpPr/>
          <p:nvPr/>
        </p:nvSpPr>
        <p:spPr>
          <a:xfrm>
            <a:off x="5297705" y="3802740"/>
            <a:ext cx="1741716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Predmetni, </a:t>
            </a:r>
            <a:r>
              <a:rPr lang="hr-HR" dirty="0" err="1" smtClean="0"/>
              <a:t>međupredmetni</a:t>
            </a:r>
            <a:r>
              <a:rPr lang="hr-HR" dirty="0" smtClean="0"/>
              <a:t> i modularni </a:t>
            </a:r>
            <a:r>
              <a:rPr lang="hr-HR" dirty="0" err="1" smtClean="0"/>
              <a:t>kurikulumi</a:t>
            </a:r>
            <a:endParaRPr lang="hr-HR" dirty="0"/>
          </a:p>
        </p:txBody>
      </p:sp>
      <p:sp>
        <p:nvSpPr>
          <p:cNvPr id="28" name="Rectangle 27"/>
          <p:cNvSpPr/>
          <p:nvPr/>
        </p:nvSpPr>
        <p:spPr>
          <a:xfrm>
            <a:off x="7264392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strukovnog obrazovanja</a:t>
            </a:r>
            <a:endParaRPr lang="hr-HR" dirty="0"/>
          </a:p>
        </p:txBody>
      </p:sp>
      <p:sp>
        <p:nvSpPr>
          <p:cNvPr id="29" name="Rectangle 28"/>
          <p:cNvSpPr/>
          <p:nvPr/>
        </p:nvSpPr>
        <p:spPr>
          <a:xfrm>
            <a:off x="9136733" y="3802740"/>
            <a:ext cx="1778003" cy="2002974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Kurikulumi</a:t>
            </a:r>
            <a:r>
              <a:rPr lang="hr-HR" dirty="0" smtClean="0"/>
              <a:t> za stjecanje kvalifikacija u redovnom sustavu umjetničkog obrazovanja</a:t>
            </a:r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0560" y="410152"/>
            <a:ext cx="10363200" cy="640485"/>
          </a:xfrm>
        </p:spPr>
        <p:txBody>
          <a:bodyPr/>
          <a:lstStyle/>
          <a:p>
            <a:r>
              <a:rPr lang="hr-HR" sz="3200" dirty="0"/>
              <a:t>DIONICA A</a:t>
            </a:r>
            <a:r>
              <a:rPr lang="hr-HR" sz="3200" dirty="0">
                <a:solidFill>
                  <a:srgbClr val="4B4747"/>
                </a:solidFill>
              </a:rPr>
              <a:t/>
            </a:r>
            <a:br>
              <a:rPr lang="hr-HR" sz="3200" dirty="0">
                <a:solidFill>
                  <a:srgbClr val="4B4747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561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18" grpId="0" animBg="1"/>
      <p:bldP spid="20" grpId="0" animBg="1"/>
      <p:bldP spid="22" grpId="0" animBg="1"/>
      <p:bldP spid="23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1878" y="2699656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rani i predškolski odgoj i obrazovanje</a:t>
            </a:r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2431135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osnovnoškolski odgoj i obrazovanje</a:t>
            </a:r>
            <a:endParaRPr lang="hr-HR" dirty="0"/>
          </a:p>
        </p:txBody>
      </p:sp>
      <p:sp>
        <p:nvSpPr>
          <p:cNvPr id="5" name="Rectangle 4"/>
          <p:cNvSpPr/>
          <p:nvPr/>
        </p:nvSpPr>
        <p:spPr>
          <a:xfrm>
            <a:off x="4350648" y="2728685"/>
            <a:ext cx="1741715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gimnazijsko obrazovanje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6270162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strukovno obrazovanje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8178790" y="2728685"/>
            <a:ext cx="1814290" cy="13498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Nacionalni kurikulum za umjetničko obrazovanje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10189018" y="2728685"/>
            <a:ext cx="1814290" cy="134982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Vrednovanje,  ocjenjivanje i izvještavanje o učeničkim postignućima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945" y="675697"/>
            <a:ext cx="10363200" cy="1116701"/>
          </a:xfrm>
        </p:spPr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1</a:t>
            </a:r>
            <a:r>
              <a:rPr lang="hr-HR" sz="3200" b="0" dirty="0"/>
              <a:t>. </a:t>
            </a:r>
            <a:r>
              <a:rPr lang="hr-HR" sz="3200" b="0" cap="none" dirty="0"/>
              <a:t>poziv - </a:t>
            </a:r>
            <a:r>
              <a:rPr lang="hr-HR" sz="3200" b="0" dirty="0"/>
              <a:t>9. </a:t>
            </a:r>
            <a:r>
              <a:rPr lang="hr-HR" sz="3200" b="0" cap="none" dirty="0"/>
              <a:t>travnja </a:t>
            </a:r>
            <a:r>
              <a:rPr lang="hr-HR" sz="3200" b="0" dirty="0"/>
              <a:t>2015. </a:t>
            </a: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/>
            </a:r>
            <a:b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223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8245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Jezično-komunikacijsko područje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01389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Matematičko područje</a:t>
            </a:r>
          </a:p>
          <a:p>
            <a:pPr algn="ctr"/>
            <a:endParaRPr lang="hr-HR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513887" y="2545387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Tehničko i informatičko područje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698" y="3747865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Umjetničko područje</a:t>
            </a:r>
          </a:p>
          <a:p>
            <a:pPr algn="ctr"/>
            <a:endParaRPr lang="hr-HR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386695" y="37457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Tjelesno i zdravstveno područje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13886" y="3781314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Prirodoslovno područje</a:t>
            </a:r>
          </a:p>
          <a:p>
            <a:pPr algn="ctr"/>
            <a:endParaRPr lang="hr-HR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401389" y="4867416"/>
            <a:ext cx="1772255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Društveno-humanističko područje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429969" y="2545386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Učiti kako učiti</a:t>
            </a:r>
          </a:p>
          <a:p>
            <a:pPr algn="ctr"/>
            <a:endParaRPr lang="hr-H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936320" y="2545387"/>
            <a:ext cx="155496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Poduzetnost</a:t>
            </a:r>
          </a:p>
          <a:p>
            <a:pPr algn="ctr"/>
            <a:endParaRPr lang="hr-HR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10595395" y="25453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Građanski odgoj i obrazovanje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29969" y="3919813"/>
            <a:ext cx="1506351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Zdravlje, sigurnost i zaštita okoliša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91930" y="3919812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Osobni i socijalni razvoj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595395" y="3895587"/>
            <a:ext cx="13993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IKT</a:t>
            </a:r>
          </a:p>
          <a:p>
            <a:pPr algn="ctr"/>
            <a:endParaRPr lang="hr-HR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034375" y="5698993"/>
            <a:ext cx="1399358" cy="646331"/>
          </a:xfrm>
          <a:prstGeom prst="rect">
            <a:avLst/>
          </a:prstGeom>
          <a:solidFill>
            <a:srgbClr val="FF6ECA"/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Posebne potrebe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/>
              <a:t>TRI POZIVA ZA ČLANOVE STRUČNIH RADNIH SKUPINA</a:t>
            </a:r>
            <a:br>
              <a:rPr lang="hr-HR" sz="3200" dirty="0"/>
            </a:br>
            <a:r>
              <a:rPr lang="hr-HR" sz="3200" b="0" dirty="0" smtClean="0"/>
              <a:t>2</a:t>
            </a:r>
            <a:r>
              <a:rPr lang="hr-HR" sz="3200" b="0" dirty="0"/>
              <a:t>. </a:t>
            </a:r>
            <a:r>
              <a:rPr lang="hr-HR" sz="3200" b="0" cap="none" dirty="0"/>
              <a:t>poziv – sredinom svibnja </a:t>
            </a:r>
            <a:r>
              <a:rPr lang="hr-HR" sz="3200" b="0" dirty="0"/>
              <a:t>2015. – </a:t>
            </a:r>
            <a:r>
              <a:rPr lang="hr-HR" sz="3200" b="0" cap="none" dirty="0"/>
              <a:t>početak rada lipanj </a:t>
            </a:r>
            <a:r>
              <a:rPr lang="hr-HR" sz="3200" b="0" dirty="0"/>
              <a:t>2015.</a:t>
            </a:r>
            <a:r>
              <a:rPr lang="hr-HR" sz="3200" dirty="0"/>
              <a:t/>
            </a:r>
            <a:br>
              <a:rPr lang="hr-HR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09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888" y="462033"/>
            <a:ext cx="11061322" cy="1710211"/>
          </a:xfrm>
        </p:spPr>
        <p:txBody>
          <a:bodyPr/>
          <a:lstStyle/>
          <a:p>
            <a:r>
              <a:rPr lang="hr-HR" sz="3200" dirty="0" smtClean="0"/>
              <a:t>TRI POZIVA ZA ČLANOVE STRUČNIH RADNIH SKUPINA</a:t>
            </a:r>
            <a:br>
              <a:rPr lang="hr-HR" sz="3200" dirty="0" smtClean="0"/>
            </a:br>
            <a:r>
              <a:rPr lang="hr-HR" sz="3200" b="0" dirty="0" smtClean="0"/>
              <a:t>3. </a:t>
            </a:r>
            <a:r>
              <a:rPr lang="ta-IN" sz="3200" b="0" cap="none" dirty="0" smtClean="0"/>
              <a:t>poziv</a:t>
            </a:r>
            <a:r>
              <a:rPr lang="hr-HR" sz="3200" b="0" cap="none" dirty="0" smtClean="0"/>
              <a:t> – </a:t>
            </a:r>
            <a:r>
              <a:rPr lang="ta-IN" sz="3200" b="0" cap="none" dirty="0" smtClean="0"/>
              <a:t>sredinom svibnja</a:t>
            </a:r>
            <a:r>
              <a:rPr lang="hr-HR" sz="3200" b="0" cap="none" dirty="0" smtClean="0"/>
              <a:t> </a:t>
            </a:r>
            <a:r>
              <a:rPr lang="hr-HR" sz="3200" b="0" dirty="0" smtClean="0"/>
              <a:t>2015. – </a:t>
            </a:r>
            <a:r>
              <a:rPr lang="ta-IN" sz="3200" b="0" cap="none" dirty="0" smtClean="0"/>
              <a:t>početak rada rujan </a:t>
            </a:r>
            <a:r>
              <a:rPr lang="hr-HR" sz="3200" b="0" dirty="0" smtClean="0"/>
              <a:t>2015.</a:t>
            </a:r>
            <a:br>
              <a:rPr lang="hr-HR" sz="3200" b="0" dirty="0" smtClean="0"/>
            </a:br>
            <a:endParaRPr lang="en-US" sz="3200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35505" y="2377440"/>
            <a:ext cx="10483274" cy="2857500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PREDMETN</a:t>
            </a:r>
            <a:r>
              <a:rPr lang="en-GB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I KURIKULUMI</a:t>
            </a:r>
            <a:endParaRPr lang="hr-HR" sz="3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n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pr. </a:t>
            </a:r>
            <a:r>
              <a:rPr lang="en-US" dirty="0">
                <a:solidFill>
                  <a:prstClr val="black">
                    <a:lumMod val="65000"/>
                    <a:lumOff val="35000"/>
                  </a:prstClr>
                </a:solidFill>
              </a:rPr>
              <a:t>m</a:t>
            </a:r>
            <a:r>
              <a:rPr lang="hr-HR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atematika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 od 1. osnovne do 4. razreda srednje škole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0" indent="0">
              <a:buSzPct val="100000"/>
              <a:buNone/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SVI DETALJI O ZADAĆAMA RADNIH SKUPINA, UVJETIMA RADA I ROKOVIMA BIT ĆE NAVEDENI U JAVNIM POZIVIMA I POPRATNOM OBRAZLOŽENJU.</a:t>
            </a:r>
            <a:endParaRPr lang="hr-HR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33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923636" y="1507514"/>
            <a:ext cx="10483274" cy="456539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 svim stručnim radnim skupinama većinu članova činit će učitelji, stručni suradnici, odgajatelji i ravnatelji.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ključan doprinos akademske zajednice sa sveučilišta, znanstvenih instituta i Hrvatske akademije znanosti i umjetnosti. 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Ukupno će sudjelovati oko 300 stručnjaka iz škola, vrtića, visokih učilišta, instituta, agencija, privatnog sektora, državne uprave.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Očekuje se da će iz akademske zajednice sudjelovati oko 100 stručnjaka.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STRUČNE RADNE SKUPINE</a:t>
            </a:r>
          </a:p>
        </p:txBody>
      </p:sp>
    </p:spTree>
    <p:extLst>
      <p:ext uri="{BB962C8B-B14F-4D97-AF65-F5344CB8AC3E}">
        <p14:creationId xmlns:p14="http://schemas.microsoft.com/office/powerpoint/2010/main" val="9582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2029802"/>
            <a:ext cx="10483274" cy="4043108"/>
          </a:xfrm>
        </p:spPr>
        <p:txBody>
          <a:bodyPr/>
          <a:lstStyle/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Ekspertna radna skupina i Jedinica za stručnu i administrativnu podršku bit će izdvojene na godinu dana na posebnoj lokaciji i u potpunosti posvećene zadatku osmišljavanja i provedbe kurikularne reforme.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Za vrijeme izrade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predmetnih kurikuluma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predviđeno je da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odgojno-obrazovni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hr-HR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radnici škola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budu izdvojeni sa svojih radnih mjesta.</a:t>
            </a:r>
          </a:p>
          <a:p>
            <a:pPr>
              <a:buSzPct val="100000"/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SzPct val="100000"/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Značajna pažnja i financijska sredstva bit će usmjerena stručnom usavršavanju odgojno-obrazovnih radnika kao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osnovnom preduvjetu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uspješnosti provedbe.</a:t>
            </a:r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69888" y="462034"/>
            <a:ext cx="11061322" cy="85555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RAD NA CJELOVITOJ KURIKULARNOJ REFORMI</a:t>
            </a:r>
          </a:p>
        </p:txBody>
      </p:sp>
    </p:spTree>
    <p:extLst>
      <p:ext uri="{BB962C8B-B14F-4D97-AF65-F5344CB8AC3E}">
        <p14:creationId xmlns:p14="http://schemas.microsoft.com/office/powerpoint/2010/main" val="104193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30737" y="2528349"/>
            <a:ext cx="9941359" cy="3163559"/>
          </a:xfrm>
        </p:spPr>
        <p:txBody>
          <a:bodyPr/>
          <a:lstStyle/>
          <a:p>
            <a:r>
              <a:rPr lang="ta-IN" dirty="0" smtClean="0"/>
              <a:t>osnovne odrednice </a:t>
            </a:r>
          </a:p>
          <a:p>
            <a:r>
              <a:rPr lang="ta-IN" dirty="0" smtClean="0"/>
              <a:t>kurikularne reforme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48503"/>
            <a:ext cx="10483274" cy="3924405"/>
          </a:xfrm>
        </p:spPr>
        <p:txBody>
          <a:bodyPr/>
          <a:lstStyle/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Uvažavanje nužnosti </a:t>
            </a:r>
            <a:r>
              <a:rPr lang="hr-HR" sz="32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kontinuiteta</a:t>
            </a:r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kao i nastojanja dosadašnjih obrazovnih vlasti (bez obzira na njihovu političku pripadnost) </a:t>
            </a:r>
            <a:endParaRPr lang="ta-IN" sz="3200" b="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endParaRPr lang="ta-IN" sz="3200" b="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algn="ctr"/>
            <a:r>
              <a:rPr lang="hr-HR" sz="3200" b="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→ preuzimanje dobrih iskustava i dijelova dokumenata.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K</a:t>
            </a:r>
            <a:r>
              <a:rPr lang="ta-IN" sz="3200" dirty="0" smtClean="0"/>
              <a:t>ontinuitet</a:t>
            </a:r>
            <a:r>
              <a:rPr lang="hr-HR" sz="3200" dirty="0" smtClean="0"/>
              <a:t>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7077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089796" y="1805638"/>
            <a:ext cx="10483274" cy="4433454"/>
          </a:xfrm>
        </p:spPr>
        <p:txBody>
          <a:bodyPr/>
          <a:lstStyle/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Razvoj ključnih kompetencija za cjeloživotno učenje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Povećanje razine funkcionalne pismenosti učenika 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obrazovanja s interesima, potrebama i životnim iskustvima učenika</a:t>
            </a:r>
          </a:p>
          <a:p>
            <a:pPr marL="531812" fontAlgn="base">
              <a:lnSpc>
                <a:spcPct val="150000"/>
              </a:lnSpc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Povezanost odgoja i obrazovanja s potrebama društva i gospodarstva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a-IN" sz="3200" dirty="0" smtClean="0"/>
              <a:t>usmjerenost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9080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Jasno određivanje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odgojno-obrazovnih ishoda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– definiranje očekivanja od učenika nakon određene cjeline, razdoblja i cjelokupnog obrazovanja.</a:t>
            </a: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endParaRPr lang="ta-IN" b="1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</a:pP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Odgojno-obrazovni ishodi nisu samo kognitivne prirode (znanja)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,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već uključuju i razvoj stavova, vještina, kreativnosti, inovativnosti, kritičkog mišljenja, estetskog vrednovanja, inicijativnosti, poduzetnosti, financijske pismenosti, medijske pismenosti, odgovornosti, odnosa prema sebi, drugima i okolini, vladanja i brojne druge. </a:t>
            </a:r>
          </a:p>
          <a:p>
            <a:endParaRPr lang="en-US" sz="2000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 odgojno-obrazovne ishode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366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dirty="0"/>
              <a:t>I</a:t>
            </a:r>
            <a:r>
              <a:rPr lang="hr-HR" dirty="0" smtClean="0"/>
              <a:t>nformiranje i upoznavanje (M)ŽSV s ciljevima, planiranim tijekom i provedbom Cjelovite</a:t>
            </a:r>
            <a:r>
              <a:rPr lang="hr-HR" dirty="0" smtClean="0">
                <a:solidFill>
                  <a:srgbClr val="FF0000"/>
                </a:solidFill>
              </a:rPr>
              <a:t> </a:t>
            </a:r>
            <a:r>
              <a:rPr lang="hr-HR" dirty="0" smtClean="0"/>
              <a:t>kurikularne reforme</a:t>
            </a:r>
          </a:p>
          <a:p>
            <a:r>
              <a:rPr lang="en-US" dirty="0"/>
              <a:t>D</a:t>
            </a:r>
            <a:r>
              <a:rPr lang="hr-HR" dirty="0" smtClean="0"/>
              <a:t>vosmjerna komunikacija</a:t>
            </a:r>
          </a:p>
          <a:p>
            <a:r>
              <a:rPr lang="en-US" dirty="0" err="1" smtClean="0"/>
              <a:t>Diseminacija</a:t>
            </a:r>
            <a:r>
              <a:rPr lang="ta-IN" dirty="0" smtClean="0"/>
              <a:t> </a:t>
            </a:r>
            <a:r>
              <a:rPr lang="hr-HR" dirty="0" smtClean="0"/>
              <a:t>informacija i stručno usavršavanje članova </a:t>
            </a:r>
            <a:r>
              <a:rPr lang="hr-HR" cap="small" dirty="0"/>
              <a:t>(</a:t>
            </a:r>
            <a:r>
              <a:rPr lang="ta-IN" cap="small" dirty="0"/>
              <a:t>m</a:t>
            </a:r>
            <a:r>
              <a:rPr lang="hr-HR" cap="small" dirty="0"/>
              <a:t>)</a:t>
            </a:r>
            <a:r>
              <a:rPr lang="ta-IN" cap="small" dirty="0"/>
              <a:t>žsv</a:t>
            </a:r>
            <a:r>
              <a:rPr lang="hr-HR" cap="small" dirty="0"/>
              <a:t> </a:t>
            </a:r>
            <a:endParaRPr lang="hr-HR" dirty="0" smtClean="0"/>
          </a:p>
          <a:p>
            <a:r>
              <a:rPr lang="en-US" dirty="0"/>
              <a:t>O</a:t>
            </a:r>
            <a:r>
              <a:rPr lang="hr-HR" dirty="0" smtClean="0"/>
              <a:t>sposobljavanje za razumijevanje dokumenata</a:t>
            </a:r>
          </a:p>
          <a:p>
            <a:r>
              <a:rPr lang="en-US" dirty="0"/>
              <a:t>O</a:t>
            </a:r>
            <a:r>
              <a:rPr lang="hr-HR" dirty="0" smtClean="0"/>
              <a:t>sposobljavanje za informirano sudjelovanje u javnoj raspravi</a:t>
            </a:r>
          </a:p>
          <a:p>
            <a:r>
              <a:rPr lang="en-US" dirty="0"/>
              <a:t>P</a:t>
            </a:r>
            <a:r>
              <a:rPr lang="hr-HR" dirty="0" smtClean="0"/>
              <a:t>riprema za implementaciju kurikulumskih dokumenata u praksi</a:t>
            </a:r>
          </a:p>
          <a:p>
            <a:r>
              <a:rPr lang="en-US" dirty="0"/>
              <a:t>S</a:t>
            </a:r>
            <a:r>
              <a:rPr lang="hr-HR" dirty="0" smtClean="0"/>
              <a:t>tvaranje mreže za podršku</a:t>
            </a:r>
            <a:endParaRPr lang="hr-HR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a-IN" dirty="0" smtClean="0"/>
              <a:t>ciljevi stručnih skupova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4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483274" cy="4209290"/>
          </a:xfrm>
        </p:spPr>
        <p:txBody>
          <a:bodyPr/>
          <a:lstStyle/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Igru kao temelj razvoja djece i izbjegavanje „školifikacije”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ranom i predškolskom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Konceptualnu programsku promjenu svih predmeta u </a:t>
            </a:r>
            <a:r>
              <a:rPr lang="hr-HR" i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osnovnoškolskom odgoju i obrazovanju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 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Relevantnost sadržaja i metoda učenja i poučavanja za sadašnji i budući život učenika te primjerenost njihovoj razvojnoj dobi. </a:t>
            </a: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531812" lvl="0" fontAlgn="base">
              <a:spcBef>
                <a:spcPct val="0"/>
              </a:spcBef>
              <a:spcAft>
                <a:spcPts val="500"/>
              </a:spcAft>
              <a:buClr>
                <a:srgbClr val="C00000"/>
              </a:buClr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smjerenost na</a:t>
            </a:r>
            <a:r>
              <a:rPr lang="hr-HR" sz="3200" dirty="0" smtClean="0"/>
              <a:t>: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17524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4232" y="640087"/>
            <a:ext cx="10363200" cy="640485"/>
          </a:xfrm>
        </p:spPr>
        <p:txBody>
          <a:bodyPr/>
          <a:lstStyle/>
          <a:p>
            <a:r>
              <a:rPr lang="hr-HR" sz="3200" dirty="0" smtClean="0"/>
              <a:t>U</a:t>
            </a:r>
            <a:r>
              <a:rPr lang="ta-IN" sz="3200" dirty="0" smtClean="0"/>
              <a:t>vođenje izbornosti i učenja na radnom mjestu</a:t>
            </a:r>
            <a:endParaRPr lang="hr-HR" sz="3200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704273" y="1911099"/>
            <a:ext cx="10483274" cy="4161809"/>
          </a:xfrm>
          <a:prstGeom prst="rect">
            <a:avLst/>
          </a:prstGeom>
        </p:spPr>
        <p:txBody>
          <a:bodyPr vert="horz"/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izbornosti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 gimnazijsko obrazovanje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koja će omogućiti usmjeravanje interesa učenika i jasnije profiliranje </a:t>
            </a:r>
            <a:r>
              <a:rPr lang="hr-HR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gimnazijskog </a:t>
            </a:r>
            <a:r>
              <a:rPr lang="hr-HR" i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</a:rPr>
              <a:t>.</a:t>
            </a: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endParaRPr lang="ta-IN" dirty="0">
              <a:solidFill>
                <a:prstClr val="black">
                  <a:lumMod val="65000"/>
                  <a:lumOff val="35000"/>
                </a:prstClr>
              </a:solidFill>
              <a:cs typeface="Arial" pitchFamily="34" charset="0"/>
            </a:endParaRPr>
          </a:p>
          <a:p>
            <a:pPr marL="874712" fontAlgn="base">
              <a:spcBef>
                <a:spcPct val="0"/>
              </a:spcBef>
              <a:spcAft>
                <a:spcPts val="500"/>
              </a:spcAft>
            </a:pPr>
            <a:r>
              <a:rPr lang="en-US" dirty="0" err="1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Uvođenje</a:t>
            </a:r>
            <a:r>
              <a:rPr lang="ta-IN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učenja </a:t>
            </a:r>
            <a:r>
              <a:rPr lang="hr-HR" b="1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na radnom mjestu u svim programima strukovnog obrazovanja</a:t>
            </a:r>
            <a:r>
              <a:rPr lang="hr-HR" dirty="0">
                <a:solidFill>
                  <a:prstClr val="black">
                    <a:lumMod val="65000"/>
                    <a:lumOff val="35000"/>
                  </a:prstClr>
                </a:solidFill>
                <a:cs typeface="Arial" pitchFamily="34" charset="0"/>
              </a:rPr>
              <a:t>, povećanje relevantnosti strukovnog obrazovanja i olakšanje prelaska iz obrazovanja na tržište rada.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243465"/>
            <a:ext cx="10483274" cy="3829444"/>
          </a:xfrm>
        </p:spPr>
        <p:txBody>
          <a:bodyPr/>
          <a:lstStyle/>
          <a:p>
            <a:pPr marL="0" indent="0">
              <a:buNone/>
            </a:pPr>
            <a:r>
              <a:rPr lang="hr-HR" b="0" dirty="0" smtClean="0">
                <a:cs typeface="Arial" pitchFamily="34" charset="0"/>
              </a:rPr>
              <a:t>Veća autonomija učitelja i nastavnika u </a:t>
            </a:r>
            <a:r>
              <a:rPr lang="hr-HR" b="0" dirty="0" smtClean="0">
                <a:ea typeface="Times New Roman" panose="02020603050405020304" pitchFamily="18" charset="0"/>
                <a:cs typeface="ChaparralPro-Regular"/>
              </a:rPr>
              <a:t>izboru sadržaja, metoda i oblika rada</a:t>
            </a:r>
            <a:r>
              <a:rPr lang="hr-HR" b="0" dirty="0" smtClean="0">
                <a:cs typeface="Arial" pitchFamily="34" charset="0"/>
              </a:rPr>
              <a:t>, ali i poticanje primjena metoda poučavanja i učenja koje omogućuju aktivnu ulogu učenika u razvoju znanja, vještina i stavova uz podršku učitelja i nastavnika te u interakciji s drugim učenicima.</a:t>
            </a:r>
            <a:endParaRPr lang="hr-HR" b="0" dirty="0" smtClean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V</a:t>
            </a:r>
            <a:r>
              <a:rPr lang="ta-IN" sz="3200" dirty="0" smtClean="0"/>
              <a:t>eća autonomija učitelja i nastavnika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3503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112893"/>
            <a:ext cx="10483274" cy="396001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ea typeface="Times New Roman" panose="02020603050405020304" pitchFamily="18" charset="0"/>
                <a:cs typeface="ChaparralPro-Regular"/>
              </a:rPr>
              <a:t>Jasno određenje kriterija razvijenosti i usvojenosti odgojno-obrazovnih ishoda, čime će se osigurati osnova za objektivnije i valjanije ocjenjivanje i vrednovanje učeničkih postignuća. </a:t>
            </a:r>
            <a:endParaRPr lang="ta-IN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endParaRPr lang="hr-HR" dirty="0" smtClean="0">
              <a:solidFill>
                <a:schemeClr val="tx1">
                  <a:lumMod val="65000"/>
                  <a:lumOff val="35000"/>
                </a:schemeClr>
              </a:solidFill>
              <a:effectLst/>
              <a:ea typeface="Times New Roman" panose="02020603050405020304" pitchFamily="18" charset="0"/>
              <a:cs typeface="ChaparralPro-Regular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Korjenita promjena ocjenjivanja, vrednovanja i izvještavanja o postignućima učenika. Vrednovanje kao dio učenja, vrednovanje za učenje, vrednovanje naučenog.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hr-H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200" dirty="0" smtClean="0"/>
              <a:t>N</a:t>
            </a:r>
            <a:r>
              <a:rPr lang="ta-IN" sz="3200" dirty="0" smtClean="0"/>
              <a:t>ovi model vrednovanja, ocjenjivanja i izvještavanja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7090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923636" y="2302815"/>
            <a:ext cx="10483274" cy="37700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Drugačija organizacija škole. </a:t>
            </a:r>
            <a:endParaRPr lang="ta-IN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Definiranje odgojno-obrazovnih ciklusa. </a:t>
            </a:r>
          </a:p>
          <a:p>
            <a:pPr>
              <a:spcAft>
                <a:spcPts val="600"/>
              </a:spcAft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Promjena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predmetno-satnog sustava</a:t>
            </a:r>
            <a:r>
              <a:rPr lang="ta-IN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hr-HR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u početnim razredima osnovne škole</a:t>
            </a:r>
            <a:r>
              <a:rPr lang="hr-HR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O</a:t>
            </a:r>
            <a:r>
              <a:rPr lang="ta-IN" sz="3200" dirty="0" smtClean="0"/>
              <a:t>rganizacijske promjene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42212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3. ULOGA ODGOJNO-OBRAZOVNIH RADNIKA</a:t>
            </a:r>
            <a:br>
              <a:rPr lang="hr-H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9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sz="quarter" idx="13"/>
          </p:nvPr>
        </p:nvSpPr>
        <p:spPr>
          <a:xfrm>
            <a:off x="911768" y="2350297"/>
            <a:ext cx="10483274" cy="3584796"/>
          </a:xfrm>
        </p:spPr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hr-HR" dirty="0" smtClean="0"/>
              <a:t>nformiranje</a:t>
            </a:r>
          </a:p>
          <a:p>
            <a:r>
              <a:rPr lang="en-US" dirty="0"/>
              <a:t>U</a:t>
            </a:r>
            <a:r>
              <a:rPr lang="hr-HR" dirty="0" smtClean="0"/>
              <a:t>ključivanje u rad stručnih radnih skupina</a:t>
            </a:r>
          </a:p>
          <a:p>
            <a:r>
              <a:rPr lang="en-US" dirty="0"/>
              <a:t>U</a:t>
            </a:r>
            <a:r>
              <a:rPr lang="hr-HR" dirty="0" smtClean="0"/>
              <a:t>poznavanje kurikulumskih dokumenata</a:t>
            </a:r>
          </a:p>
          <a:p>
            <a:r>
              <a:rPr lang="en-US" dirty="0"/>
              <a:t>D</a:t>
            </a:r>
            <a:r>
              <a:rPr lang="hr-HR" dirty="0" smtClean="0"/>
              <a:t>oprinos konačnom oblikovanju kurikulumskih dokumenata (javne rasprave, konzultacije)</a:t>
            </a:r>
          </a:p>
          <a:p>
            <a:r>
              <a:rPr lang="en-US" dirty="0"/>
              <a:t>I</a:t>
            </a:r>
            <a:r>
              <a:rPr lang="hr-HR" dirty="0" smtClean="0"/>
              <a:t>mplementacija kurikulumskih dokumenata u praksi</a:t>
            </a:r>
            <a:endParaRPr lang="hr-HR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25945" y="675697"/>
            <a:ext cx="10776476" cy="640485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ULOGA</a:t>
            </a:r>
            <a:r>
              <a:rPr lang="en-US" sz="3200" dirty="0"/>
              <a:t> </a:t>
            </a:r>
            <a:r>
              <a:rPr lang="en-US" sz="3200" b="1" cap="small" dirty="0">
                <a:solidFill>
                  <a:schemeClr val="accent6">
                    <a:lumMod val="75000"/>
                  </a:schemeClr>
                </a:solidFill>
              </a:rPr>
              <a:t>ODGOJNO-OBRAZOVNIH RADNIKA U PROCESU KURIKULARNE REFORME</a:t>
            </a:r>
            <a:endParaRPr lang="hr-HR" sz="3200" b="1" cap="small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549249"/>
            <a:ext cx="10483274" cy="4209290"/>
          </a:xfrm>
        </p:spPr>
        <p:txBody>
          <a:bodyPr/>
          <a:lstStyle/>
          <a:p>
            <a:r>
              <a:rPr lang="en-US" sz="2800" dirty="0" err="1" smtClean="0"/>
              <a:t>Organiziranje</a:t>
            </a:r>
            <a:r>
              <a:rPr lang="en-US" sz="2800" dirty="0" smtClean="0"/>
              <a:t> </a:t>
            </a:r>
            <a:r>
              <a:rPr lang="en-US" sz="2800" dirty="0" err="1"/>
              <a:t>prvog</a:t>
            </a:r>
            <a:r>
              <a:rPr lang="en-US" sz="2800" dirty="0"/>
              <a:t> </a:t>
            </a:r>
            <a:r>
              <a:rPr lang="en-US" sz="2800" dirty="0" err="1"/>
              <a:t>kruga</a:t>
            </a:r>
            <a:r>
              <a:rPr lang="en-US" sz="2800" dirty="0"/>
              <a:t> </a:t>
            </a:r>
            <a:r>
              <a:rPr lang="en-US" sz="2800" dirty="0" err="1"/>
              <a:t>stručnih</a:t>
            </a:r>
            <a:r>
              <a:rPr lang="en-US" sz="2800" dirty="0"/>
              <a:t> </a:t>
            </a:r>
            <a:r>
              <a:rPr lang="en-US" sz="2800" dirty="0" err="1"/>
              <a:t>skupova</a:t>
            </a:r>
            <a:r>
              <a:rPr lang="en-US" sz="2800" dirty="0"/>
              <a:t> ŽSV-a/MŽSV-a </a:t>
            </a:r>
            <a:r>
              <a:rPr lang="en-US" sz="2800" b="1" dirty="0"/>
              <a:t>do 10. </a:t>
            </a:r>
            <a:r>
              <a:rPr lang="en-US" sz="2800" b="1" dirty="0" err="1"/>
              <a:t>srpnja</a:t>
            </a:r>
            <a:r>
              <a:rPr lang="en-US" sz="2800" b="1" dirty="0"/>
              <a:t> 2015. </a:t>
            </a:r>
            <a:r>
              <a:rPr lang="en-US" sz="2800" b="1" dirty="0" err="1"/>
              <a:t>godine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 err="1"/>
              <a:t>Organiziranje</a:t>
            </a:r>
            <a:r>
              <a:rPr lang="en-US" sz="2800" dirty="0"/>
              <a:t> </a:t>
            </a:r>
            <a:r>
              <a:rPr lang="en-US" sz="2800" dirty="0" err="1"/>
              <a:t>drugog</a:t>
            </a:r>
            <a:r>
              <a:rPr lang="en-US" sz="2800" dirty="0"/>
              <a:t> </a:t>
            </a:r>
            <a:r>
              <a:rPr lang="en-US" sz="2800" dirty="0" err="1" smtClean="0"/>
              <a:t>kruga</a:t>
            </a:r>
            <a:r>
              <a:rPr lang="en-US" sz="2800" dirty="0"/>
              <a:t> </a:t>
            </a:r>
            <a:r>
              <a:rPr lang="en-US" sz="2800" dirty="0" err="1"/>
              <a:t>stručnih</a:t>
            </a:r>
            <a:r>
              <a:rPr lang="en-US" sz="2800" dirty="0"/>
              <a:t> </a:t>
            </a:r>
            <a:r>
              <a:rPr lang="en-US" sz="2800" dirty="0" err="1"/>
              <a:t>skupova</a:t>
            </a:r>
            <a:r>
              <a:rPr lang="en-US" sz="2800" dirty="0"/>
              <a:t> u </a:t>
            </a:r>
            <a:r>
              <a:rPr lang="en-US" sz="2800" dirty="0" err="1"/>
              <a:t>prosincu</a:t>
            </a:r>
            <a:r>
              <a:rPr lang="en-US" sz="2800" dirty="0"/>
              <a:t> 2015.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siječnju</a:t>
            </a:r>
            <a:r>
              <a:rPr lang="en-US" sz="2800" dirty="0"/>
              <a:t> 2016. – </a:t>
            </a:r>
            <a:r>
              <a:rPr lang="en-US" sz="2800" dirty="0" err="1"/>
              <a:t>javna</a:t>
            </a:r>
            <a:r>
              <a:rPr lang="en-US" sz="2800" dirty="0"/>
              <a:t> </a:t>
            </a:r>
            <a:r>
              <a:rPr lang="en-US" sz="2800" dirty="0" err="1"/>
              <a:t>rasprava</a:t>
            </a:r>
            <a:r>
              <a:rPr lang="en-US" sz="2800" dirty="0"/>
              <a:t> o </a:t>
            </a:r>
            <a:r>
              <a:rPr lang="en-US" sz="2800" dirty="0" err="1"/>
              <a:t>prvim</a:t>
            </a:r>
            <a:r>
              <a:rPr lang="en-US" sz="2800" dirty="0"/>
              <a:t> </a:t>
            </a:r>
            <a:r>
              <a:rPr lang="en-US" sz="2800" dirty="0" err="1"/>
              <a:t>nacrtima</a:t>
            </a:r>
            <a:r>
              <a:rPr lang="en-US" sz="2800" dirty="0"/>
              <a:t> </a:t>
            </a:r>
            <a:r>
              <a:rPr lang="en-US" sz="2800" dirty="0" err="1"/>
              <a:t>predmetnih</a:t>
            </a:r>
            <a:r>
              <a:rPr lang="en-US" sz="2800" dirty="0"/>
              <a:t> </a:t>
            </a:r>
            <a:r>
              <a:rPr lang="en-US" sz="2800" dirty="0" err="1" smtClean="0"/>
              <a:t>kurikuluma</a:t>
            </a:r>
            <a:endParaRPr lang="en-US" sz="2800" dirty="0"/>
          </a:p>
          <a:p>
            <a:r>
              <a:rPr lang="en-US" sz="2800" dirty="0" err="1"/>
              <a:t>Aktivno</a:t>
            </a:r>
            <a:r>
              <a:rPr lang="en-US" sz="2800" dirty="0"/>
              <a:t> </a:t>
            </a:r>
            <a:r>
              <a:rPr lang="en-US" sz="2800" dirty="0" err="1"/>
              <a:t>praćenje</a:t>
            </a:r>
            <a:r>
              <a:rPr lang="en-US" sz="2800" dirty="0"/>
              <a:t> </a:t>
            </a:r>
            <a:r>
              <a:rPr lang="en-US" sz="2800" dirty="0" err="1"/>
              <a:t>tijeka</a:t>
            </a:r>
            <a:r>
              <a:rPr lang="en-US" sz="2800" dirty="0"/>
              <a:t> </a:t>
            </a:r>
            <a:r>
              <a:rPr lang="en-US" sz="2800" dirty="0" err="1"/>
              <a:t>kurikularne</a:t>
            </a:r>
            <a:r>
              <a:rPr lang="en-US" sz="2800" dirty="0"/>
              <a:t> </a:t>
            </a:r>
            <a:r>
              <a:rPr lang="en-US" sz="2800" dirty="0" err="1"/>
              <a:t>reforme</a:t>
            </a:r>
            <a:r>
              <a:rPr lang="en-US" sz="2800" dirty="0"/>
              <a:t> (web </a:t>
            </a:r>
            <a:r>
              <a:rPr lang="en-US" sz="2800" dirty="0" err="1"/>
              <a:t>stranice</a:t>
            </a:r>
            <a:r>
              <a:rPr lang="en-US" sz="2800" dirty="0"/>
              <a:t>, ...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err="1"/>
              <a:t>Diseminiranje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, </a:t>
            </a:r>
            <a:r>
              <a:rPr lang="en-US" sz="2800" dirty="0" err="1"/>
              <a:t>vođenje</a:t>
            </a:r>
            <a:r>
              <a:rPr lang="en-US" sz="2800" dirty="0"/>
              <a:t> </a:t>
            </a:r>
            <a:r>
              <a:rPr lang="en-US" sz="2800" dirty="0" err="1"/>
              <a:t>radionica</a:t>
            </a:r>
            <a:r>
              <a:rPr lang="en-US" sz="2800" dirty="0"/>
              <a:t>, </a:t>
            </a:r>
            <a:r>
              <a:rPr lang="en-US" sz="2800" dirty="0" err="1"/>
              <a:t>organiziranje</a:t>
            </a:r>
            <a:r>
              <a:rPr lang="en-US" sz="2800" dirty="0"/>
              <a:t> </a:t>
            </a:r>
            <a:r>
              <a:rPr lang="en-US" sz="2800" dirty="0" err="1" smtClean="0"/>
              <a:t>refleksije</a:t>
            </a:r>
            <a:endParaRPr lang="en-US" sz="2800" dirty="0"/>
          </a:p>
          <a:p>
            <a:r>
              <a:rPr lang="en-US" sz="2800" dirty="0" err="1"/>
              <a:t>Prikupljanje</a:t>
            </a:r>
            <a:r>
              <a:rPr lang="en-US" sz="2800" dirty="0"/>
              <a:t> </a:t>
            </a:r>
            <a:r>
              <a:rPr lang="en-US" sz="2800" dirty="0" err="1"/>
              <a:t>povratnih</a:t>
            </a:r>
            <a:r>
              <a:rPr lang="en-US" sz="2800" dirty="0"/>
              <a:t> </a:t>
            </a:r>
            <a:r>
              <a:rPr lang="en-US" sz="2800" dirty="0" err="1"/>
              <a:t>informacija</a:t>
            </a:r>
            <a:r>
              <a:rPr lang="en-US" sz="2800" dirty="0"/>
              <a:t> </a:t>
            </a:r>
            <a:r>
              <a:rPr lang="en-US" sz="2800" dirty="0" smtClean="0"/>
              <a:t>od </a:t>
            </a:r>
            <a:r>
              <a:rPr lang="en-US" sz="2800" dirty="0" err="1" smtClean="0"/>
              <a:t>članova</a:t>
            </a:r>
            <a:r>
              <a:rPr lang="en-US" sz="2800" dirty="0" smtClean="0"/>
              <a:t> </a:t>
            </a:r>
            <a:r>
              <a:rPr lang="en-US" sz="2800" dirty="0"/>
              <a:t>ŽSV-a (</a:t>
            </a:r>
            <a:r>
              <a:rPr lang="en-US" sz="2800" dirty="0" err="1"/>
              <a:t>nakon</a:t>
            </a:r>
            <a:r>
              <a:rPr lang="en-US" sz="2800" dirty="0"/>
              <a:t> </a:t>
            </a:r>
            <a:r>
              <a:rPr lang="en-US" sz="2800" dirty="0" err="1"/>
              <a:t>održanih</a:t>
            </a:r>
            <a:r>
              <a:rPr lang="en-US" sz="2800" dirty="0"/>
              <a:t> ŽSV-a </a:t>
            </a:r>
            <a:r>
              <a:rPr lang="en-US" sz="2800" dirty="0" err="1"/>
              <a:t>svaki</a:t>
            </a:r>
            <a:r>
              <a:rPr lang="en-US" sz="2800" dirty="0"/>
              <a:t> </a:t>
            </a:r>
            <a:r>
              <a:rPr lang="en-US" sz="2800" dirty="0" err="1"/>
              <a:t>sudionik</a:t>
            </a:r>
            <a:r>
              <a:rPr lang="en-US" sz="2800" dirty="0"/>
              <a:t> </a:t>
            </a:r>
            <a:r>
              <a:rPr lang="en-US" sz="2800" dirty="0" err="1"/>
              <a:t>ispunjava</a:t>
            </a:r>
            <a:r>
              <a:rPr lang="en-US" sz="2800" dirty="0"/>
              <a:t> </a:t>
            </a:r>
            <a:r>
              <a:rPr lang="en-US" sz="2800" i="1" dirty="0"/>
              <a:t>on-line </a:t>
            </a:r>
            <a:r>
              <a:rPr lang="en-US" sz="2800" dirty="0" err="1"/>
              <a:t>upitnik</a:t>
            </a:r>
            <a:r>
              <a:rPr lang="en-US" sz="2800" dirty="0"/>
              <a:t>) </a:t>
            </a:r>
            <a:r>
              <a:rPr lang="hr-HR" sz="2800" dirty="0" smtClean="0"/>
              <a:t> </a:t>
            </a:r>
            <a:endParaRPr lang="hr-HR" sz="2800" dirty="0" smtClean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(MEĐU)ŽUPANIJSKIH STRUČNIH VIJEĆA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222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923636" y="1863619"/>
            <a:ext cx="10620664" cy="4209290"/>
          </a:xfrm>
        </p:spPr>
        <p:txBody>
          <a:bodyPr/>
          <a:lstStyle/>
          <a:p>
            <a:r>
              <a:rPr lang="hr-HR" sz="2800" dirty="0" smtClean="0">
                <a:solidFill>
                  <a:srgbClr val="000000"/>
                </a:solidFill>
              </a:rPr>
              <a:t>Poticanje </a:t>
            </a:r>
            <a:r>
              <a:rPr lang="hr-HR" sz="2800" dirty="0">
                <a:solidFill>
                  <a:srgbClr val="000000"/>
                </a:solidFill>
              </a:rPr>
              <a:t>članova ŽSV-a na aktivno uključivanje u provedbu </a:t>
            </a:r>
            <a:r>
              <a:rPr lang="hr-HR" sz="2800" dirty="0"/>
              <a:t>C</a:t>
            </a:r>
            <a:r>
              <a:rPr lang="hr-HR" sz="2800" dirty="0">
                <a:solidFill>
                  <a:srgbClr val="000000"/>
                </a:solidFill>
              </a:rPr>
              <a:t>jelovite kurikularne </a:t>
            </a:r>
            <a:r>
              <a:rPr lang="hr-HR" sz="2800" dirty="0" smtClean="0">
                <a:solidFill>
                  <a:srgbClr val="000000"/>
                </a:solidFill>
              </a:rPr>
              <a:t>reforme</a:t>
            </a:r>
            <a:endParaRPr lang="ta-IN" sz="2800" dirty="0" smtClean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Redovita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komunikacija</a:t>
            </a:r>
            <a:r>
              <a:rPr lang="en-US" sz="2800" dirty="0">
                <a:solidFill>
                  <a:srgbClr val="000000"/>
                </a:solidFill>
              </a:rPr>
              <a:t> s </a:t>
            </a:r>
            <a:r>
              <a:rPr lang="en-US" sz="2800" dirty="0" err="1">
                <a:solidFill>
                  <a:srgbClr val="000000"/>
                </a:solidFill>
              </a:rPr>
              <a:t>članovima</a:t>
            </a:r>
            <a:r>
              <a:rPr lang="en-US" sz="2800" dirty="0">
                <a:solidFill>
                  <a:srgbClr val="000000"/>
                </a:solidFill>
              </a:rPr>
              <a:t> ŽSV-a </a:t>
            </a:r>
            <a:r>
              <a:rPr lang="en-US" sz="2800" dirty="0" err="1">
                <a:solidFill>
                  <a:srgbClr val="000000"/>
                </a:solidFill>
              </a:rPr>
              <a:t>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temu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kurikularne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reforme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izvan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dva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kruga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stručnih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skupova</a:t>
            </a:r>
            <a:r>
              <a:rPr lang="hr-HR" sz="2800" dirty="0" smtClean="0">
                <a:solidFill>
                  <a:srgbClr val="000000"/>
                </a:solidFill>
              </a:rPr>
              <a:t> </a:t>
            </a:r>
            <a:endParaRPr lang="hr-HR" sz="2800" dirty="0">
              <a:solidFill>
                <a:srgbClr val="000000"/>
              </a:solidFill>
            </a:endParaRPr>
          </a:p>
          <a:p>
            <a:r>
              <a:rPr lang="hr-HR" sz="2800" dirty="0">
                <a:solidFill>
                  <a:srgbClr val="000000"/>
                </a:solidFill>
              </a:rPr>
              <a:t>Jačanje mreže kolegijalne podrške u provedbi kurikularne reforme</a:t>
            </a:r>
          </a:p>
          <a:p>
            <a:r>
              <a:rPr lang="hr-HR" sz="2800" dirty="0">
                <a:solidFill>
                  <a:srgbClr val="000000"/>
                </a:solidFill>
              </a:rPr>
              <a:t>Organiziranje razmjene iskustva dobre prakse</a:t>
            </a:r>
          </a:p>
          <a:p>
            <a:r>
              <a:rPr lang="hr-HR" sz="2800" dirty="0">
                <a:solidFill>
                  <a:srgbClr val="000000"/>
                </a:solidFill>
              </a:rPr>
              <a:t>Kontinuirana komunikacija s nadležnim savjetnicima AZOO-a i ASOO-</a:t>
            </a:r>
            <a:r>
              <a:rPr lang="hr-HR" sz="2800" dirty="0" smtClean="0">
                <a:solidFill>
                  <a:srgbClr val="000000"/>
                </a:solidFill>
              </a:rPr>
              <a:t>a</a:t>
            </a:r>
            <a:endParaRPr lang="ta-IN" sz="2800" dirty="0">
              <a:solidFill>
                <a:srgbClr val="0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ULOGA VODITELJA (MEĐU)ŽUPANIJSKIH STRUČNIH VIJEĆA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4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1118223" y="2371076"/>
            <a:ext cx="9941359" cy="2312436"/>
          </a:xfrm>
        </p:spPr>
        <p:txBody>
          <a:bodyPr/>
          <a:lstStyle/>
          <a:p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POZIVAMO VAS DA SE AKTIVNO </a:t>
            </a:r>
            <a:endParaRPr lang="ta-IN" sz="4400" dirty="0" smtClean="0">
              <a:ea typeface="Times New Roman" panose="02020603050405020304" pitchFamily="18" charset="0"/>
              <a:cs typeface="ChaparralPro-Regular"/>
            </a:endParaRPr>
          </a:p>
          <a:p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UKLJUČITE </a:t>
            </a:r>
            <a:r>
              <a:rPr lang="hr-HR" sz="4400" dirty="0">
                <a:ea typeface="Times New Roman" panose="02020603050405020304" pitchFamily="18" charset="0"/>
                <a:cs typeface="ChaparralPro-Regular"/>
              </a:rPr>
              <a:t>U </a:t>
            </a:r>
            <a:r>
              <a:rPr lang="hr-HR" sz="4400" dirty="0" smtClean="0">
                <a:ea typeface="Times New Roman" panose="02020603050405020304" pitchFamily="18" charset="0"/>
                <a:cs typeface="ChaparralPro-Regular"/>
              </a:rPr>
              <a:t>PROCES</a:t>
            </a:r>
            <a:r>
              <a:rPr lang="en-GB" sz="4400" dirty="0" smtClean="0">
                <a:ea typeface="Times New Roman" panose="02020603050405020304" pitchFamily="18" charset="0"/>
                <a:cs typeface="ChaparralPro-Regular"/>
              </a:rPr>
              <a:t> CJELOVITE KURIKULARNE REFORME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684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KONTEKST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PLANIRANI TIJEK REFORME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ULOGA ODGOJNO-OBRAZOVNIH RADNIKA</a:t>
            </a:r>
          </a:p>
          <a:p>
            <a:pPr>
              <a:lnSpc>
                <a:spcPct val="200000"/>
              </a:lnSpc>
              <a:buSzPct val="100000"/>
            </a:pP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NUŽNOST, PRILIKA ILI …</a:t>
            </a:r>
            <a:endParaRPr lang="hr-HR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2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/>
          </p:cNvSpPr>
          <p:nvPr/>
        </p:nvSpPr>
        <p:spPr bwMode="auto">
          <a:xfrm>
            <a:off x="173036" y="1385442"/>
            <a:ext cx="11374244" cy="367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endParaRPr lang="hr-HR" sz="3200" dirty="0">
              <a:solidFill>
                <a:srgbClr val="000000"/>
              </a:solidFill>
              <a:latin typeface="Tw Cen MT" panose="020B0602020104020603" pitchFamily="34" charset="-18"/>
              <a:ea typeface="Times New Roman" panose="02020603050405020304" pitchFamily="18" charset="0"/>
              <a:cs typeface="ChaparralPro-Regular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49299" y="1943341"/>
            <a:ext cx="11502040" cy="269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4500" dirty="0" smtClean="0">
                <a:solidFill>
                  <a:schemeClr val="bg1"/>
                </a:solidFill>
                <a:cs typeface="Arial" charset="0"/>
              </a:rPr>
              <a:t>HVALA!</a:t>
            </a: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chemeClr val="bg1">
                    <a:lumMod val="95000"/>
                  </a:schemeClr>
                </a:solidFill>
                <a:cs typeface="Arial" charset="0"/>
              </a:rPr>
              <a:t>www.kurikulum.hr</a:t>
            </a:r>
            <a:endParaRPr lang="hr-HR" sz="3200" dirty="0">
              <a:solidFill>
                <a:schemeClr val="bg1">
                  <a:lumMod val="95000"/>
                </a:schemeClr>
              </a:solidFill>
              <a:cs typeface="Arial" charset="0"/>
            </a:endParaRPr>
          </a:p>
          <a:p>
            <a:pPr algn="ctr" fontAlgn="base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</a:pPr>
            <a:r>
              <a:rPr lang="hr-HR" sz="3200" dirty="0" smtClean="0">
                <a:solidFill>
                  <a:srgbClr val="F2F2F2"/>
                </a:solidFill>
                <a:cs typeface="Arial" charset="0"/>
              </a:rPr>
              <a:t>ured@kurikulum.hr</a:t>
            </a:r>
            <a:endParaRPr lang="hr-HR" sz="3200" dirty="0">
              <a:solidFill>
                <a:srgbClr val="F2F2F2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6420" y="2849275"/>
            <a:ext cx="10972800" cy="1143000"/>
          </a:xfrm>
        </p:spPr>
        <p:txBody>
          <a:bodyPr/>
          <a:lstStyle/>
          <a:p>
            <a:r>
              <a:rPr lang="ta-IN" dirty="0" smtClean="0"/>
              <a:t>1. kontekst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5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22899" y="2033099"/>
            <a:ext cx="8746201" cy="279180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51795" y="5471445"/>
            <a:ext cx="6912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http://narodne-novine.nn.hr/clanci/sluzbeni/2014_10_124_2364.html</a:t>
            </a:r>
          </a:p>
        </p:txBody>
      </p:sp>
    </p:spTree>
    <p:extLst>
      <p:ext uri="{BB962C8B-B14F-4D97-AF65-F5344CB8AC3E}">
        <p14:creationId xmlns:p14="http://schemas.microsoft.com/office/powerpoint/2010/main" val="35212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980646" y="1685637"/>
            <a:ext cx="9941359" cy="4063999"/>
          </a:xfrm>
        </p:spPr>
        <p:txBody>
          <a:bodyPr/>
          <a:lstStyle/>
          <a:p>
            <a:endParaRPr lang="ta-IN" dirty="0" smtClean="0"/>
          </a:p>
          <a:p>
            <a:r>
              <a:rPr lang="hr-HR" dirty="0" smtClean="0"/>
              <a:t>PRVA </a:t>
            </a:r>
            <a:r>
              <a:rPr lang="hr-HR" dirty="0"/>
              <a:t>DVA POGLAVLJA</a:t>
            </a:r>
            <a:br>
              <a:rPr lang="hr-HR" dirty="0"/>
            </a:br>
            <a:r>
              <a:rPr lang="hr-HR" dirty="0"/>
              <a:t> STRATEGIJE OBRAZOVANJA, </a:t>
            </a:r>
            <a:r>
              <a:rPr lang="ta-IN" dirty="0"/>
              <a:t/>
            </a:r>
            <a:br>
              <a:rPr lang="ta-IN" dirty="0"/>
            </a:br>
            <a:r>
              <a:rPr lang="hr-HR" dirty="0"/>
              <a:t>ZNANOSTI I TEHNOLOGIJE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25945" y="802698"/>
            <a:ext cx="10363200" cy="640485"/>
          </a:xfrm>
          <a:prstGeom prst="rect">
            <a:avLst/>
          </a:prstGeom>
        </p:spPr>
        <p:txBody>
          <a:bodyPr/>
          <a:lstStyle/>
          <a:p>
            <a:r>
              <a:rPr lang="hr-HR" dirty="0" smtClean="0"/>
              <a:t>CJELOŽIVOTNO UČENJE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94508" y="1577110"/>
            <a:ext cx="10335491" cy="4025200"/>
          </a:xfrm>
        </p:spPr>
        <p:txBody>
          <a:bodyPr/>
          <a:lstStyle/>
          <a:p>
            <a:r>
              <a:rPr lang="hr-HR" dirty="0" smtClean="0"/>
              <a:t>Izgraditi sustav za identificiranje, poticanje i razvoj sposobnosti i potencijala pojedinaca te ojačati službe za cjeloživotno osobno i profesionalno usmjeravanje </a:t>
            </a:r>
          </a:p>
          <a:p>
            <a:r>
              <a:rPr lang="hr-HR" dirty="0" smtClean="0"/>
              <a:t>Unaprijediti kvalitetu i uspostaviti sustav osiguravanja kvalitete </a:t>
            </a:r>
          </a:p>
          <a:p>
            <a:r>
              <a:rPr lang="hr-HR" dirty="0" smtClean="0"/>
              <a:t>Razviti procese i sustav priznavanja neformalno i informalno stečenih znanja i vještina </a:t>
            </a:r>
          </a:p>
          <a:p>
            <a:r>
              <a:rPr lang="hr-HR" dirty="0" smtClean="0">
                <a:solidFill>
                  <a:schemeClr val="accent6">
                    <a:lumMod val="75000"/>
                  </a:schemeClr>
                </a:solidFill>
              </a:rPr>
              <a:t>Unaprijediti sustav trajnoga profesionalnog razvoja i usavršavanja odgojno-obrazovnih radnika</a:t>
            </a:r>
          </a:p>
          <a:p>
            <a:r>
              <a:rPr lang="hr-HR" dirty="0" smtClean="0"/>
              <a:t>Proširiti i unaprijediti primjenu informacijske i komunikacijske tehnologije u učenju i obrazovanju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7627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naslo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nic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4323</TotalTime>
  <Words>5788</Words>
  <Application>Microsoft Office PowerPoint</Application>
  <PresentationFormat>Widescreen</PresentationFormat>
  <Paragraphs>437</Paragraphs>
  <Slides>50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Arial</vt:lpstr>
      <vt:lpstr>Calibri</vt:lpstr>
      <vt:lpstr>Calibri Light</vt:lpstr>
      <vt:lpstr>ChaparralPro-Regular</vt:lpstr>
      <vt:lpstr>Corbel</vt:lpstr>
      <vt:lpstr>Latha</vt:lpstr>
      <vt:lpstr>Symbol</vt:lpstr>
      <vt:lpstr>Times New Roman</vt:lpstr>
      <vt:lpstr>Tw Cen MT</vt:lpstr>
      <vt:lpstr>Wingdings</vt:lpstr>
      <vt:lpstr>podnaslovi</vt:lpstr>
      <vt:lpstr>naslovnica</vt:lpstr>
      <vt:lpstr>1_Custom Design</vt:lpstr>
      <vt:lpstr>CJELOVITA  KURIKULARNA  REFORMA</vt:lpstr>
      <vt:lpstr>PowerPoint Presentation</vt:lpstr>
      <vt:lpstr>INFORMIRANJE I STRUČNO USAVRŠAVANJE (ERS i JSAP)</vt:lpstr>
      <vt:lpstr>ciljevi stručnih skupova</vt:lpstr>
      <vt:lpstr>PowerPoint Presentation</vt:lpstr>
      <vt:lpstr>1. kontekst</vt:lpstr>
      <vt:lpstr>PowerPoint Presentation</vt:lpstr>
      <vt:lpstr>PowerPoint Presentation</vt:lpstr>
      <vt:lpstr>CJELOŽIVOTNO UČENJE</vt:lpstr>
      <vt:lpstr>RANI I PREDŠKOLSKI, OSNOVNOŠKOLSKI I SREDNJOŠKOLSKI  ODGOJ I OBRAZOVANJE </vt:lpstr>
      <vt:lpstr>PowerPoint Presentation</vt:lpstr>
      <vt:lpstr>PowerPoint Presentation</vt:lpstr>
      <vt:lpstr>PowerPoint Presentation</vt:lpstr>
      <vt:lpstr>PowerPoint Presentation</vt:lpstr>
      <vt:lpstr>Rezultati PISA ispitivanja</vt:lpstr>
      <vt:lpstr>primjer zadatka 2. razine, pisa 2012. (nije rlješilo 30% naših učenika i učenica)</vt:lpstr>
      <vt:lpstr>primjer zadatka 6. razine, pisa 2012. (rlješilo 2% naših učenika i učenica)</vt:lpstr>
      <vt:lpstr>primjer zadatka iz ispita državne mature iz biologije</vt:lpstr>
      <vt:lpstr>PRIMJER ZADATKA IZ ISPITA DRŽAVNE MATURE IZ GEOGRAFIJE 2010.</vt:lpstr>
      <vt:lpstr>ocjene iz matematike</vt:lpstr>
      <vt:lpstr>PowerPoint Presentation</vt:lpstr>
      <vt:lpstr>razvijenost poduzetnosti kod hrvatskih učenika</vt:lpstr>
      <vt:lpstr>PowerPoint Presentation</vt:lpstr>
      <vt:lpstr>2015. OBILJEŽJA POSTOJEĆIH NASTAVNIH PROGRAMA U HRVATSKOJ  </vt:lpstr>
      <vt:lpstr>PowerPoint Presentation</vt:lpstr>
      <vt:lpstr>2. PLANIRANI TIJEK PROMJENA   (PROVEDBA STRATEGIJE OBRAZOVANJA, ZNANOSTI I TEHNOLOGIJE) </vt:lpstr>
      <vt:lpstr>PowerPoint Presentation</vt:lpstr>
      <vt:lpstr>PowerPoint Presentation</vt:lpstr>
      <vt:lpstr>dionica a</vt:lpstr>
      <vt:lpstr>DIONICA A </vt:lpstr>
      <vt:lpstr>TRI POZIVA ZA ČLANOVE STRUČNIH RADNIH SKUPINA 1. poziv - 9. travnja 2015.  </vt:lpstr>
      <vt:lpstr>TRI POZIVA ZA ČLANOVE STRUČNIH RADNIH SKUPINA 2. poziv – sredinom svibnja 2015. – početak rada lipanj 2015. </vt:lpstr>
      <vt:lpstr>TRI POZIVA ZA ČLANOVE STRUČNIH RADNIH SKUPINA 3. poziv – sredinom svibnja 2015. – početak rada rujan 2015. </vt:lpstr>
      <vt:lpstr>PowerPoint Presentation</vt:lpstr>
      <vt:lpstr>PowerPoint Presentation</vt:lpstr>
      <vt:lpstr>PowerPoint Presentation</vt:lpstr>
      <vt:lpstr>Kontinuitet </vt:lpstr>
      <vt:lpstr>usmjerenost na:</vt:lpstr>
      <vt:lpstr>Usmjerenost na odgojno-obrazovne ishode</vt:lpstr>
      <vt:lpstr>Usmjerenost na:</vt:lpstr>
      <vt:lpstr>Uvođenje izbornosti i učenja na radnom mjestu</vt:lpstr>
      <vt:lpstr>Veća autonomija učitelja i nastavnika</vt:lpstr>
      <vt:lpstr>Novi model vrednovanja, ocjenjivanja i izvještavanja</vt:lpstr>
      <vt:lpstr>Organizacijske promjene</vt:lpstr>
      <vt:lpstr>3. ULOGA ODGOJNO-OBRAZOVNIH RADNIKA </vt:lpstr>
      <vt:lpstr>PowerPoint Presentation</vt:lpstr>
      <vt:lpstr>ULOGA (MEĐU)ŽUPANIJSKIH STRUČNIH VIJEĆA</vt:lpstr>
      <vt:lpstr>ULOGA VODITELJA (MEĐU)ŽUPANIJSKIH STRUČNIH VIJEĆA</vt:lpstr>
      <vt:lpstr>PowerPoint Presentation</vt:lpstr>
      <vt:lpstr>PowerPoint Presentation</vt:lpstr>
    </vt:vector>
  </TitlesOfParts>
  <Company>CARNet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CARNet</dc:creator>
  <cp:lastModifiedBy>Korisnik</cp:lastModifiedBy>
  <cp:revision>214</cp:revision>
  <dcterms:created xsi:type="dcterms:W3CDTF">2015-04-09T07:02:16Z</dcterms:created>
  <dcterms:modified xsi:type="dcterms:W3CDTF">2015-05-11T12:46:57Z</dcterms:modified>
</cp:coreProperties>
</file>